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310" r:id="rId40"/>
    <p:sldId id="291" r:id="rId41"/>
    <p:sldId id="292" r:id="rId42"/>
    <p:sldId id="294" r:id="rId43"/>
    <p:sldId id="295" r:id="rId44"/>
    <p:sldId id="296" r:id="rId45"/>
    <p:sldId id="311"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14" y="8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838080" y="365040"/>
            <a:ext cx="10514160" cy="6139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838080" y="365040"/>
            <a:ext cx="10514160" cy="6139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838080" y="365040"/>
            <a:ext cx="10514160" cy="6139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838080" y="365040"/>
            <a:ext cx="10514160" cy="6139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365040"/>
            <a:ext cx="10514160" cy="1324080"/>
          </a:xfrm>
          <a:prstGeom prst="rect">
            <a:avLst/>
          </a:prstGeom>
        </p:spPr>
        <p:txBody>
          <a:bodyPr lIns="0" tIns="0" rIns="0" bIns="0" anchor="ctr"/>
          <a:lstStyle/>
          <a:p>
            <a:r>
              <a:rPr lang="en-US" sz="1800" b="0" strike="noStrike" spc="-1">
                <a:latin typeface="Arial"/>
              </a:rPr>
              <a:t>Click to edit the title text format</a:t>
            </a:r>
          </a:p>
        </p:txBody>
      </p:sp>
      <p:sp>
        <p:nvSpPr>
          <p:cNvPr id="7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4160" cy="1324080"/>
          </a:xfrm>
          <a:prstGeom prst="rect">
            <a:avLst/>
          </a:prstGeom>
        </p:spPr>
        <p:txBody>
          <a:bodyPr lIns="0" tIns="0" rIns="0" bIns="0" anchor="ctr"/>
          <a:lstStyle/>
          <a:p>
            <a:r>
              <a:rPr lang="en-US" sz="1800" b="0" strike="noStrike" spc="-1">
                <a:latin typeface="Arial"/>
              </a:rPr>
              <a:t>Click to edit the title text format</a:t>
            </a:r>
          </a:p>
        </p:txBody>
      </p:sp>
      <p:sp>
        <p:nvSpPr>
          <p:cNvPr id="115" name="PlaceHolder 2"/>
          <p:cNvSpPr>
            <a:spLocks noGrp="1"/>
          </p:cNvSpPr>
          <p:nvPr>
            <p:ph type="body"/>
          </p:nvPr>
        </p:nvSpPr>
        <p:spPr>
          <a:xfrm>
            <a:off x="60948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16" name="PlaceHolder 3"/>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0.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1523880" y="687960"/>
            <a:ext cx="9142560" cy="238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en-US" sz="4000" b="0" strike="noStrike" spc="-1">
                <a:solidFill>
                  <a:srgbClr val="000000"/>
                </a:solidFill>
                <a:latin typeface="Times New Roman"/>
                <a:ea typeface="DejaVu Sans"/>
              </a:rPr>
              <a:t>Các hệ thống Blockchain trong thực tế: Bitcoin family: BTC, BCH, BTG, Litecoin,… Phương pháp PoW trong các hệ thống này</a:t>
            </a:r>
            <a:endParaRPr lang="en-US" sz="4000" b="0" strike="noStrike" spc="-1">
              <a:latin typeface="Arial"/>
            </a:endParaRPr>
          </a:p>
        </p:txBody>
      </p:sp>
      <p:sp>
        <p:nvSpPr>
          <p:cNvPr id="154" name="CustomShape 2"/>
          <p:cNvSpPr/>
          <p:nvPr/>
        </p:nvSpPr>
        <p:spPr>
          <a:xfrm>
            <a:off x="1523880" y="4416840"/>
            <a:ext cx="9142560" cy="165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90000"/>
              </a:lnSpc>
              <a:spcBef>
                <a:spcPts val="1001"/>
              </a:spcBef>
            </a:pPr>
            <a:r>
              <a:rPr lang="en-US" sz="2600" b="0" strike="noStrike" spc="-1" dirty="0" err="1">
                <a:solidFill>
                  <a:srgbClr val="000000"/>
                </a:solidFill>
                <a:latin typeface="Times New Roman"/>
                <a:ea typeface="DejaVu Sans"/>
              </a:rPr>
              <a:t>Người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thực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hiện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Hoàng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Hùng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Lâm</a:t>
            </a:r>
            <a:r>
              <a:rPr lang="en-US" sz="2600" b="0" strike="noStrike" spc="-1" dirty="0">
                <a:solidFill>
                  <a:srgbClr val="000000"/>
                </a:solidFill>
                <a:latin typeface="Times New Roman"/>
                <a:ea typeface="DejaVu Sans"/>
              </a:rPr>
              <a:t> – 15150138</a:t>
            </a:r>
            <a:endParaRPr lang="en-US" sz="2600" b="0" strike="noStrike" spc="-1" dirty="0">
              <a:latin typeface="Arial"/>
            </a:endParaRPr>
          </a:p>
          <a:p>
            <a:pPr algn="ctr">
              <a:lnSpc>
                <a:spcPct val="90000"/>
              </a:lnSpc>
              <a:spcBef>
                <a:spcPts val="1001"/>
              </a:spcBef>
            </a:pPr>
            <a:r>
              <a:rPr lang="en-US" sz="2600" b="0" strike="noStrike" spc="-1" dirty="0" err="1">
                <a:solidFill>
                  <a:srgbClr val="000000"/>
                </a:solidFill>
                <a:latin typeface="Times New Roman"/>
                <a:ea typeface="DejaVu Sans"/>
              </a:rPr>
              <a:t>Phan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Văn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Hải</a:t>
            </a:r>
            <a:r>
              <a:rPr lang="en-US" sz="2600" b="0" strike="noStrike" spc="-1" dirty="0">
                <a:solidFill>
                  <a:srgbClr val="000000"/>
                </a:solidFill>
                <a:latin typeface="Times New Roman"/>
                <a:ea typeface="DejaVu Sans"/>
              </a:rPr>
              <a:t> </a:t>
            </a:r>
            <a:r>
              <a:rPr lang="en-US" sz="2600" spc="-1" dirty="0">
                <a:solidFill>
                  <a:srgbClr val="000000"/>
                </a:solidFill>
                <a:latin typeface="Times New Roman"/>
              </a:rPr>
              <a:t>– </a:t>
            </a:r>
            <a:r>
              <a:rPr lang="en-US" sz="2600" b="0" strike="noStrike" spc="-1" dirty="0" smtClean="0">
                <a:solidFill>
                  <a:srgbClr val="000000"/>
                </a:solidFill>
                <a:latin typeface="Times New Roman"/>
                <a:ea typeface="DejaVu Sans"/>
              </a:rPr>
              <a:t>15150125</a:t>
            </a:r>
            <a:endParaRPr lang="en-US" sz="2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latin typeface="Times New Roman"/>
                <a:ea typeface="DejaVu Sans"/>
              </a:rPr>
              <a:t>Chuỗi khối (Blockchain)?</a:t>
            </a:r>
            <a:endParaRPr lang="en-US" sz="4400" b="0" strike="noStrike" spc="-1">
              <a:latin typeface="Arial"/>
            </a:endParaRPr>
          </a:p>
        </p:txBody>
      </p:sp>
      <p:sp>
        <p:nvSpPr>
          <p:cNvPr id="183" name="CustomShape 2"/>
          <p:cNvSpPr/>
          <p:nvPr/>
        </p:nvSpPr>
        <p:spPr>
          <a:xfrm>
            <a:off x="6172200" y="1825560"/>
            <a:ext cx="518004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160">
              <a:lnSpc>
                <a:spcPct val="90000"/>
              </a:lnSpc>
              <a:spcBef>
                <a:spcPts val="1001"/>
              </a:spcBef>
              <a:buClr>
                <a:srgbClr val="000000"/>
              </a:buClr>
              <a:buFont typeface="Arial"/>
              <a:buChar char="•"/>
            </a:pP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việc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liên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kết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các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khối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được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tạo</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ra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với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nhau</a:t>
            </a:r>
            <a:r>
              <a:rPr lang="en-US" sz="2600" b="0" strike="noStrike" spc="-1" dirty="0">
                <a:solidFill>
                  <a:srgbClr val="000000"/>
                </a:solidFill>
                <a:latin typeface="Times New Roman"/>
                <a:ea typeface="DejaVu Sans"/>
              </a:rPr>
              <a:t> </a:t>
            </a:r>
            <a:endParaRPr lang="en-US" sz="2600" b="0" strike="noStrike" spc="-1" dirty="0">
              <a:latin typeface="Arial"/>
            </a:endParaRPr>
          </a:p>
          <a:p>
            <a:pPr marL="228600" indent="-227160">
              <a:lnSpc>
                <a:spcPct val="90000"/>
              </a:lnSpc>
              <a:spcBef>
                <a:spcPts val="1001"/>
              </a:spcBef>
              <a:buClr>
                <a:srgbClr val="000000"/>
              </a:buClr>
              <a:buFont typeface="Arial"/>
              <a:buChar char="•"/>
            </a:pPr>
            <a:r>
              <a:rPr lang="en-US" sz="2600" b="0" strike="noStrike" spc="-1" dirty="0" err="1">
                <a:solidFill>
                  <a:srgbClr val="000000"/>
                </a:solidFill>
                <a:latin typeface="Times New Roman"/>
                <a:ea typeface="DejaVu Sans"/>
              </a:rPr>
              <a:t>Khối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đầu</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tiên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của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chuỗi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gọi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Genesis block</a:t>
            </a:r>
            <a:endParaRPr lang="en-US" sz="2600" b="0" strike="noStrike" spc="-1" dirty="0">
              <a:latin typeface="Arial"/>
            </a:endParaRPr>
          </a:p>
        </p:txBody>
      </p:sp>
      <p:pic>
        <p:nvPicPr>
          <p:cNvPr id="184" name="Content Placeholder 7"/>
          <p:cNvPicPr/>
          <p:nvPr/>
        </p:nvPicPr>
        <p:blipFill>
          <a:blip r:embed="rId2"/>
          <a:stretch/>
        </p:blipFill>
        <p:spPr>
          <a:xfrm>
            <a:off x="838080" y="1825560"/>
            <a:ext cx="5180040" cy="1393920"/>
          </a:xfrm>
          <a:prstGeom prst="rect">
            <a:avLst/>
          </a:prstGeom>
          <a:ln>
            <a:noFill/>
          </a:ln>
        </p:spPr>
      </p:pic>
      <p:pic>
        <p:nvPicPr>
          <p:cNvPr id="7" name="Picture 8"/>
          <p:cNvPicPr/>
          <p:nvPr/>
        </p:nvPicPr>
        <p:blipFill>
          <a:blip r:embed="rId3"/>
          <a:stretch/>
        </p:blipFill>
        <p:spPr>
          <a:xfrm>
            <a:off x="838080" y="3355920"/>
            <a:ext cx="5180040" cy="2075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000" b="0" strike="noStrike" spc="-1">
                <a:solidFill>
                  <a:srgbClr val="000000"/>
                </a:solidFill>
                <a:latin typeface="Times New Roman"/>
                <a:ea typeface="DejaVu Sans"/>
              </a:rPr>
              <a:t>Các phiên bản Blockchain</a:t>
            </a:r>
            <a:endParaRPr lang="en-US" sz="4000" b="0" strike="noStrike" spc="-1">
              <a:latin typeface="Arial"/>
            </a:endParaRPr>
          </a:p>
        </p:txBody>
      </p:sp>
      <p:pic>
        <p:nvPicPr>
          <p:cNvPr id="188" name="Content Placeholder 3"/>
          <p:cNvPicPr/>
          <p:nvPr/>
        </p:nvPicPr>
        <p:blipFill>
          <a:blip r:embed="rId2"/>
          <a:stretch/>
        </p:blipFill>
        <p:spPr>
          <a:xfrm>
            <a:off x="838080" y="1991520"/>
            <a:ext cx="10514160" cy="4017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548640" y="441434"/>
            <a:ext cx="11107800" cy="474542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dirty="0" err="1">
                <a:solidFill>
                  <a:srgbClr val="000000"/>
                </a:solidFill>
                <a:latin typeface="Times New Roman"/>
                <a:ea typeface="DejaVu Sans"/>
              </a:rPr>
              <a:t>Các</a:t>
            </a:r>
            <a:r>
              <a:rPr lang="en-US" sz="4400" b="0" strike="noStrike" spc="-1" dirty="0">
                <a:solidFill>
                  <a:srgbClr val="000000"/>
                </a:solidFill>
                <a:latin typeface="Times New Roman"/>
                <a:ea typeface="DejaVu Sans"/>
              </a:rPr>
              <a:t> </a:t>
            </a:r>
            <a:r>
              <a:rPr lang="en-US" sz="4400" b="0" strike="noStrike" spc="-1" dirty="0" err="1">
                <a:solidFill>
                  <a:srgbClr val="000000"/>
                </a:solidFill>
                <a:latin typeface="Times New Roman"/>
                <a:ea typeface="DejaVu Sans"/>
              </a:rPr>
              <a:t>đặc</a:t>
            </a:r>
            <a:r>
              <a:rPr lang="en-US" sz="4400" b="0" strike="noStrike" spc="-1" dirty="0">
                <a:solidFill>
                  <a:srgbClr val="000000"/>
                </a:solidFill>
                <a:latin typeface="Times New Roman"/>
                <a:ea typeface="DejaVu Sans"/>
              </a:rPr>
              <a:t> </a:t>
            </a:r>
            <a:r>
              <a:rPr lang="en-US" sz="4400" b="0" strike="noStrike" spc="-1" dirty="0" err="1">
                <a:solidFill>
                  <a:srgbClr val="000000"/>
                </a:solidFill>
                <a:latin typeface="Times New Roman"/>
                <a:ea typeface="DejaVu Sans"/>
              </a:rPr>
              <a:t>tính</a:t>
            </a:r>
            <a:r>
              <a:rPr lang="en-US" sz="4400" b="0" strike="noStrike" spc="-1" dirty="0">
                <a:solidFill>
                  <a:srgbClr val="000000"/>
                </a:solidFill>
                <a:latin typeface="Times New Roman"/>
                <a:ea typeface="DejaVu Sans"/>
              </a:rPr>
              <a:t> </a:t>
            </a:r>
            <a:r>
              <a:rPr lang="en-US" sz="4400" b="0" strike="noStrike" spc="-1" dirty="0" err="1">
                <a:solidFill>
                  <a:srgbClr val="000000"/>
                </a:solidFill>
                <a:latin typeface="Times New Roman"/>
                <a:ea typeface="DejaVu Sans"/>
              </a:rPr>
              <a:t>của</a:t>
            </a:r>
            <a:r>
              <a:rPr lang="en-US" sz="4400" b="0" strike="noStrike" spc="-1" dirty="0">
                <a:solidFill>
                  <a:srgbClr val="000000"/>
                </a:solidFill>
                <a:latin typeface="Times New Roman"/>
                <a:ea typeface="DejaVu Sans"/>
              </a:rPr>
              <a:t> </a:t>
            </a:r>
            <a:r>
              <a:rPr lang="en-US" sz="4400" b="0" strike="noStrike" spc="-1" dirty="0" err="1">
                <a:solidFill>
                  <a:srgbClr val="000000"/>
                </a:solidFill>
                <a:latin typeface="Times New Roman"/>
                <a:ea typeface="DejaVu Sans"/>
              </a:rPr>
              <a:t>Blockchain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dirty="0" err="1">
                <a:solidFill>
                  <a:srgbClr val="000000"/>
                </a:solidFill>
                <a:latin typeface="Times New Roman"/>
                <a:ea typeface="DejaVu Sans"/>
              </a:rPr>
              <a:t>Khái</a:t>
            </a:r>
            <a:r>
              <a:rPr lang="en-US" sz="4400" b="0" strike="noStrike" spc="-1" dirty="0">
                <a:solidFill>
                  <a:srgbClr val="000000"/>
                </a:solidFill>
                <a:latin typeface="Times New Roman"/>
                <a:ea typeface="DejaVu Sans"/>
              </a:rPr>
              <a:t> </a:t>
            </a:r>
            <a:r>
              <a:rPr lang="en-US" sz="4400" b="0" strike="noStrike" spc="-1" dirty="0" err="1">
                <a:solidFill>
                  <a:srgbClr val="000000"/>
                </a:solidFill>
                <a:latin typeface="Times New Roman"/>
                <a:ea typeface="DejaVu Sans"/>
              </a:rPr>
              <a:t>niệm</a:t>
            </a:r>
            <a:r>
              <a:rPr lang="en-US" sz="4400" b="0" strike="noStrike" spc="-1" dirty="0">
                <a:solidFill>
                  <a:srgbClr val="000000"/>
                </a:solidFill>
                <a:latin typeface="Times New Roman"/>
                <a:ea typeface="DejaVu Sans"/>
              </a:rPr>
              <a:t> </a:t>
            </a:r>
            <a:r>
              <a:rPr lang="en-US" sz="4400" b="0" strike="noStrike" spc="-1" dirty="0" err="1">
                <a:solidFill>
                  <a:srgbClr val="000000"/>
                </a:solidFill>
                <a:latin typeface="Times New Roman"/>
                <a:ea typeface="DejaVu Sans"/>
              </a:rPr>
              <a:t>về</a:t>
            </a:r>
            <a:r>
              <a:rPr lang="en-US" sz="4400" b="0" strike="noStrike" spc="-1" dirty="0">
                <a:solidFill>
                  <a:srgbClr val="000000"/>
                </a:solidFill>
                <a:latin typeface="Times New Roman"/>
                <a:ea typeface="DejaVu Sans"/>
              </a:rPr>
              <a:t> </a:t>
            </a:r>
            <a:r>
              <a:rPr lang="en-US" sz="4400" spc="-1" dirty="0" err="1">
                <a:solidFill>
                  <a:srgbClr val="000000"/>
                </a:solidFill>
                <a:latin typeface="Times New Roman"/>
                <a:ea typeface="DejaVu Sans"/>
              </a:rPr>
              <a:t>s</a:t>
            </a:r>
            <a:r>
              <a:rPr lang="en-US" sz="4400" b="0" strike="noStrike" spc="-1" smtClean="0">
                <a:solidFill>
                  <a:srgbClr val="000000"/>
                </a:solidFill>
                <a:latin typeface="Times New Roman"/>
                <a:ea typeface="DejaVu Sans"/>
              </a:rPr>
              <a:t>ổ</a:t>
            </a:r>
            <a:r>
              <a:rPr lang="en-US" sz="4400" b="0" strike="noStrike" spc="-1" dirty="0" smtClean="0">
                <a:solidFill>
                  <a:srgbClr val="000000"/>
                </a:solidFill>
                <a:latin typeface="Times New Roman"/>
                <a:ea typeface="DejaVu Sans"/>
              </a:rPr>
              <a:t> </a:t>
            </a:r>
            <a:r>
              <a:rPr lang="en-US" sz="4400" b="0" strike="noStrike" spc="-1" dirty="0" err="1">
                <a:solidFill>
                  <a:srgbClr val="000000"/>
                </a:solidFill>
                <a:latin typeface="Times New Roman"/>
                <a:ea typeface="DejaVu Sans"/>
              </a:rPr>
              <a:t>cái</a:t>
            </a:r>
            <a:r>
              <a:rPr lang="en-US" sz="4400" b="0" strike="noStrike" spc="-1" dirty="0">
                <a:solidFill>
                  <a:srgbClr val="000000"/>
                </a:solidFill>
                <a:latin typeface="Times New Roman"/>
                <a:ea typeface="DejaVu Sans"/>
              </a:rPr>
              <a:t> (Ledger)</a:t>
            </a:r>
            <a:endParaRPr lang="en-US" sz="4400" b="0" strike="noStrike" spc="-1" dirty="0">
              <a:latin typeface="Arial"/>
            </a:endParaRPr>
          </a:p>
        </p:txBody>
      </p:sp>
      <p:sp>
        <p:nvSpPr>
          <p:cNvPr id="191" name="CustomShape 2"/>
          <p:cNvSpPr/>
          <p:nvPr/>
        </p:nvSpPr>
        <p:spPr>
          <a:xfrm>
            <a:off x="6172200" y="1825560"/>
            <a:ext cx="518004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160">
              <a:lnSpc>
                <a:spcPct val="90000"/>
              </a:lnSpc>
              <a:spcBef>
                <a:spcPts val="1001"/>
              </a:spcBef>
              <a:buClr>
                <a:srgbClr val="000000"/>
              </a:buClr>
              <a:buFont typeface="Arial"/>
              <a:buChar char="•"/>
            </a:pPr>
            <a:r>
              <a:rPr lang="en-US" sz="2800" b="0" strike="noStrike" spc="-1">
                <a:solidFill>
                  <a:srgbClr val="000000"/>
                </a:solidFill>
                <a:latin typeface="Times New Roman"/>
                <a:ea typeface="DejaVu Sans"/>
              </a:rPr>
              <a:t>Là việc ghi lại các giao dịch giữa các cá nhân và các tổ chức với nhau. </a:t>
            </a:r>
            <a:endParaRPr lang="en-US" sz="2800" b="0" strike="noStrike" spc="-1">
              <a:latin typeface="Arial"/>
            </a:endParaRPr>
          </a:p>
          <a:p>
            <a:pPr marL="228600" indent="-227160">
              <a:lnSpc>
                <a:spcPct val="90000"/>
              </a:lnSpc>
              <a:spcBef>
                <a:spcPts val="1001"/>
              </a:spcBef>
              <a:buClr>
                <a:srgbClr val="000000"/>
              </a:buClr>
              <a:buFont typeface="Arial"/>
              <a:buChar char="•"/>
            </a:pPr>
            <a:r>
              <a:rPr lang="en-US" sz="2800" b="0" strike="noStrike" spc="-1">
                <a:solidFill>
                  <a:srgbClr val="000000"/>
                </a:solidFill>
                <a:latin typeface="Times New Roman"/>
                <a:ea typeface="DejaVu Sans"/>
              </a:rPr>
              <a:t>Đây là nhu cầu thiết yếu về chứng nhận quyền sở hữu cá nhân đối với các tài sản.</a:t>
            </a:r>
            <a:endParaRPr lang="en-US" sz="2800" b="0" strike="noStrike" spc="-1">
              <a:latin typeface="Arial"/>
            </a:endParaRPr>
          </a:p>
        </p:txBody>
      </p:sp>
      <p:pic>
        <p:nvPicPr>
          <p:cNvPr id="192" name="Content Placeholder 4"/>
          <p:cNvPicPr/>
          <p:nvPr/>
        </p:nvPicPr>
        <p:blipFill>
          <a:blip r:embed="rId2"/>
          <a:stretch/>
        </p:blipFill>
        <p:spPr>
          <a:xfrm>
            <a:off x="838080" y="1825560"/>
            <a:ext cx="5180040" cy="3052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Picture 192"/>
          <p:cNvPicPr/>
          <p:nvPr/>
        </p:nvPicPr>
        <p:blipFill>
          <a:blip r:embed="rId2"/>
          <a:stretch/>
        </p:blipFill>
        <p:spPr>
          <a:xfrm>
            <a:off x="16200" y="0"/>
            <a:ext cx="12175200" cy="6857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Picture 193"/>
          <p:cNvPicPr/>
          <p:nvPr/>
        </p:nvPicPr>
        <p:blipFill>
          <a:blip r:embed="rId2"/>
          <a:stretch/>
        </p:blipFill>
        <p:spPr>
          <a:xfrm>
            <a:off x="25200" y="1080"/>
            <a:ext cx="12166200" cy="6892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p:nvPr/>
        </p:nvPicPr>
        <p:blipFill>
          <a:blip r:embed="rId2"/>
          <a:stretch/>
        </p:blipFill>
        <p:spPr>
          <a:xfrm>
            <a:off x="38880" y="37080"/>
            <a:ext cx="12152520" cy="6820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838080" y="113040"/>
            <a:ext cx="10514160" cy="100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000" b="0" strike="noStrike" spc="-1">
                <a:solidFill>
                  <a:srgbClr val="000000"/>
                </a:solidFill>
                <a:latin typeface="Times New Roman"/>
                <a:ea typeface="DejaVu Sans"/>
              </a:rPr>
              <a:t>Sổ cái phân tán (Distributed Ledger)</a:t>
            </a:r>
            <a:endParaRPr lang="en-US" sz="4000" b="0" strike="noStrike" spc="-1">
              <a:latin typeface="Arial"/>
            </a:endParaRPr>
          </a:p>
        </p:txBody>
      </p:sp>
      <p:pic>
        <p:nvPicPr>
          <p:cNvPr id="197" name="Picture 196"/>
          <p:cNvPicPr/>
          <p:nvPr/>
        </p:nvPicPr>
        <p:blipFill>
          <a:blip r:embed="rId2"/>
          <a:stretch/>
        </p:blipFill>
        <p:spPr>
          <a:xfrm>
            <a:off x="28080" y="9720"/>
            <a:ext cx="12132360" cy="6847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icture 197"/>
          <p:cNvPicPr/>
          <p:nvPr/>
        </p:nvPicPr>
        <p:blipFill>
          <a:blip r:embed="rId2"/>
          <a:stretch/>
        </p:blipFill>
        <p:spPr>
          <a:xfrm>
            <a:off x="0" y="396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Picture 198"/>
          <p:cNvPicPr/>
          <p:nvPr/>
        </p:nvPicPr>
        <p:blipFill>
          <a:blip r:embed="rId2"/>
          <a:stretch/>
        </p:blipFill>
        <p:spPr>
          <a:xfrm>
            <a:off x="28080" y="1368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000" b="0" strike="noStrike" spc="-1">
                <a:solidFill>
                  <a:srgbClr val="000000"/>
                </a:solidFill>
                <a:latin typeface="Times New Roman"/>
                <a:ea typeface="DejaVu Sans"/>
              </a:rPr>
              <a:t>Mục lục</a:t>
            </a:r>
            <a:endParaRPr lang="en-US" sz="4000" b="0" strike="noStrike" spc="-1">
              <a:latin typeface="Arial"/>
            </a:endParaRPr>
          </a:p>
        </p:txBody>
      </p:sp>
      <p:sp>
        <p:nvSpPr>
          <p:cNvPr id="156"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000">
              <a:lnSpc>
                <a:spcPct val="90000"/>
              </a:lnSpc>
              <a:spcBef>
                <a:spcPts val="1001"/>
              </a:spcBef>
              <a:buClr>
                <a:srgbClr val="000000"/>
              </a:buClr>
              <a:buFont typeface="Calibri Light"/>
              <a:buAutoNum type="arabicPeriod"/>
            </a:pPr>
            <a:r>
              <a:rPr lang="en-US" sz="2600" spc="-1" dirty="0" err="1" smtClean="0">
                <a:solidFill>
                  <a:srgbClr val="000000"/>
                </a:solidFill>
                <a:latin typeface="Times New Roman"/>
                <a:ea typeface="DejaVu Sans"/>
              </a:rPr>
              <a:t>Giới</a:t>
            </a:r>
            <a:r>
              <a:rPr lang="en-US" sz="2600" spc="-1" dirty="0" smtClean="0">
                <a:solidFill>
                  <a:srgbClr val="000000"/>
                </a:solidFill>
                <a:latin typeface="Times New Roman"/>
                <a:ea typeface="DejaVu Sans"/>
              </a:rPr>
              <a:t> </a:t>
            </a:r>
            <a:r>
              <a:rPr lang="en-US" sz="2600" spc="-1" dirty="0" err="1" smtClean="0">
                <a:solidFill>
                  <a:srgbClr val="000000"/>
                </a:solidFill>
                <a:latin typeface="Times New Roman"/>
                <a:ea typeface="DejaVu Sans"/>
              </a:rPr>
              <a:t>thiệu</a:t>
            </a:r>
            <a:r>
              <a:rPr lang="en-US" sz="2600" spc="-1" dirty="0" smtClean="0">
                <a:solidFill>
                  <a:srgbClr val="000000"/>
                </a:solidFill>
                <a:latin typeface="Times New Roman"/>
                <a:ea typeface="DejaVu Sans"/>
              </a:rPr>
              <a:t> </a:t>
            </a:r>
            <a:r>
              <a:rPr lang="en-US" sz="2600" spc="-1" dirty="0" err="1" smtClean="0">
                <a:solidFill>
                  <a:srgbClr val="000000"/>
                </a:solidFill>
                <a:latin typeface="Times New Roman"/>
                <a:ea typeface="DejaVu Sans"/>
              </a:rPr>
              <a:t>về</a:t>
            </a:r>
            <a:r>
              <a:rPr lang="en-US" sz="2600" spc="-1" dirty="0" smtClean="0">
                <a:solidFill>
                  <a:srgbClr val="000000"/>
                </a:solidFill>
                <a:latin typeface="Times New Roman"/>
                <a:ea typeface="DejaVu Sans"/>
              </a:rPr>
              <a:t> </a:t>
            </a:r>
            <a:r>
              <a:rPr lang="en-US" sz="2600" b="0" strike="noStrike" spc="-1" dirty="0" err="1" smtClean="0">
                <a:solidFill>
                  <a:srgbClr val="000000"/>
                </a:solidFill>
                <a:latin typeface="Times New Roman"/>
                <a:ea typeface="DejaVu Sans"/>
              </a:rPr>
              <a:t>Blockchain</a:t>
            </a:r>
            <a:r>
              <a:rPr lang="en-US" sz="2600" b="0" strike="noStrike" spc="-1" dirty="0">
                <a:solidFill>
                  <a:srgbClr val="000000"/>
                </a:solidFill>
                <a:latin typeface="Times New Roman"/>
                <a:ea typeface="DejaVu Sans"/>
              </a:rPr>
              <a:t>, </a:t>
            </a:r>
            <a:r>
              <a:rPr lang="en-US" sz="2600" b="0" strike="noStrike" spc="-1" dirty="0" err="1" smtClean="0">
                <a:solidFill>
                  <a:srgbClr val="000000"/>
                </a:solidFill>
                <a:latin typeface="Times New Roman"/>
                <a:ea typeface="DejaVu Sans"/>
              </a:rPr>
              <a:t>Bitcoin</a:t>
            </a:r>
            <a:r>
              <a:rPr lang="en-US" sz="2600" b="0" strike="noStrike" spc="-1" dirty="0" smtClean="0">
                <a:solidFill>
                  <a:srgbClr val="000000"/>
                </a:solidFill>
                <a:latin typeface="Times New Roman"/>
                <a:ea typeface="DejaVu Sans"/>
              </a:rPr>
              <a:t> family?</a:t>
            </a:r>
            <a:endParaRPr lang="en-US" sz="2600" b="0" strike="noStrike" spc="-1" dirty="0">
              <a:latin typeface="Arial"/>
            </a:endParaRPr>
          </a:p>
          <a:p>
            <a:pPr marL="514440" indent="-513000">
              <a:lnSpc>
                <a:spcPct val="90000"/>
              </a:lnSpc>
              <a:spcBef>
                <a:spcPts val="1001"/>
              </a:spcBef>
              <a:buClr>
                <a:srgbClr val="000000"/>
              </a:buClr>
              <a:buFont typeface="Calibri Light"/>
              <a:buAutoNum type="arabicPeriod"/>
            </a:pPr>
            <a:r>
              <a:rPr lang="en-US" sz="2600" b="0" strike="noStrike" spc="-1" dirty="0" err="1">
                <a:solidFill>
                  <a:srgbClr val="000000"/>
                </a:solidFill>
                <a:latin typeface="Times New Roman"/>
                <a:ea typeface="DejaVu Sans"/>
              </a:rPr>
              <a:t>Phương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pháp</a:t>
            </a:r>
            <a:r>
              <a:rPr lang="en-US" sz="2600" b="0" strike="noStrike" spc="-1" dirty="0">
                <a:solidFill>
                  <a:srgbClr val="000000"/>
                </a:solidFill>
                <a:latin typeface="Times New Roman"/>
                <a:ea typeface="DejaVu Sans"/>
              </a:rPr>
              <a:t> </a:t>
            </a:r>
            <a:r>
              <a:rPr lang="en-US" sz="2600" b="0" strike="noStrike" spc="-1" dirty="0" err="1" smtClean="0">
                <a:solidFill>
                  <a:srgbClr val="000000"/>
                </a:solidFill>
                <a:latin typeface="Times New Roman"/>
                <a:ea typeface="DejaVu Sans"/>
              </a:rPr>
              <a:t>PoW</a:t>
            </a:r>
            <a:r>
              <a:rPr lang="en-US" sz="2600" b="0" strike="noStrike" spc="-1" dirty="0" smtClean="0">
                <a:solidFill>
                  <a:srgbClr val="000000"/>
                </a:solidFill>
                <a:latin typeface="Times New Roman"/>
                <a:ea typeface="DejaVu Sans"/>
              </a:rPr>
              <a:t> </a:t>
            </a:r>
            <a:r>
              <a:rPr lang="en-US" sz="2600" b="0" strike="noStrike" spc="-1" dirty="0" err="1" smtClean="0">
                <a:solidFill>
                  <a:srgbClr val="000000"/>
                </a:solidFill>
                <a:latin typeface="Times New Roman"/>
                <a:ea typeface="DejaVu Sans"/>
              </a:rPr>
              <a:t>trong</a:t>
            </a:r>
            <a:r>
              <a:rPr lang="en-US" sz="2600" b="0" strike="noStrike" spc="-1" dirty="0" smtClean="0">
                <a:solidFill>
                  <a:srgbClr val="000000"/>
                </a:solidFill>
                <a:latin typeface="Times New Roman"/>
                <a:ea typeface="DejaVu Sans"/>
              </a:rPr>
              <a:t> </a:t>
            </a:r>
            <a:r>
              <a:rPr lang="en-US" sz="2600" b="0" strike="noStrike" spc="-1" dirty="0" err="1" smtClean="0">
                <a:solidFill>
                  <a:srgbClr val="000000"/>
                </a:solidFill>
                <a:latin typeface="Times New Roman"/>
                <a:ea typeface="DejaVu Sans"/>
              </a:rPr>
              <a:t>các</a:t>
            </a:r>
            <a:r>
              <a:rPr lang="en-US" sz="2600" b="0" strike="noStrike" spc="-1" dirty="0" smtClean="0">
                <a:solidFill>
                  <a:srgbClr val="000000"/>
                </a:solidFill>
                <a:latin typeface="Times New Roman"/>
                <a:ea typeface="DejaVu Sans"/>
              </a:rPr>
              <a:t> </a:t>
            </a:r>
            <a:r>
              <a:rPr lang="en-US" sz="2600" b="0" strike="noStrike" spc="-1" dirty="0" err="1" smtClean="0">
                <a:solidFill>
                  <a:srgbClr val="000000"/>
                </a:solidFill>
                <a:latin typeface="Times New Roman"/>
                <a:ea typeface="DejaVu Sans"/>
              </a:rPr>
              <a:t>hệ</a:t>
            </a:r>
            <a:r>
              <a:rPr lang="en-US" sz="2600" b="0" strike="noStrike" spc="-1" dirty="0" smtClean="0">
                <a:solidFill>
                  <a:srgbClr val="000000"/>
                </a:solidFill>
                <a:latin typeface="Times New Roman"/>
                <a:ea typeface="DejaVu Sans"/>
              </a:rPr>
              <a:t> </a:t>
            </a:r>
            <a:r>
              <a:rPr lang="en-US" sz="2600" b="0" strike="noStrike" spc="-1" dirty="0" err="1" smtClean="0">
                <a:solidFill>
                  <a:srgbClr val="000000"/>
                </a:solidFill>
                <a:latin typeface="Times New Roman"/>
                <a:ea typeface="DejaVu Sans"/>
              </a:rPr>
              <a:t>thống</a:t>
            </a:r>
            <a:r>
              <a:rPr lang="en-US" sz="2600" b="0" strike="noStrike" spc="-1" dirty="0" smtClean="0">
                <a:solidFill>
                  <a:srgbClr val="000000"/>
                </a:solidFill>
                <a:latin typeface="Times New Roman"/>
                <a:ea typeface="DejaVu Sans"/>
              </a:rPr>
              <a:t> </a:t>
            </a:r>
            <a:r>
              <a:rPr lang="en-US" sz="2600" spc="-1" dirty="0" err="1">
                <a:solidFill>
                  <a:srgbClr val="000000"/>
                </a:solidFill>
                <a:latin typeface="Times New Roman"/>
                <a:ea typeface="DejaVu Sans"/>
              </a:rPr>
              <a:t>B</a:t>
            </a:r>
            <a:r>
              <a:rPr lang="en-US" sz="2600" b="0" strike="noStrike" spc="-1" dirty="0" err="1" smtClean="0">
                <a:solidFill>
                  <a:srgbClr val="000000"/>
                </a:solidFill>
                <a:latin typeface="Times New Roman"/>
                <a:ea typeface="DejaVu Sans"/>
              </a:rPr>
              <a:t>itcoin</a:t>
            </a:r>
            <a:r>
              <a:rPr lang="en-US" sz="2600" b="0" strike="noStrike" spc="-1" dirty="0" smtClean="0">
                <a:solidFill>
                  <a:srgbClr val="000000"/>
                </a:solidFill>
                <a:latin typeface="Times New Roman"/>
                <a:ea typeface="DejaVu Sans"/>
              </a:rPr>
              <a:t> family?</a:t>
            </a:r>
            <a:endParaRPr lang="en-US" sz="2600" b="0" strike="noStrike" spc="-1" dirty="0">
              <a:latin typeface="Arial"/>
            </a:endParaRPr>
          </a:p>
          <a:p>
            <a:pPr marL="514440" indent="-513000">
              <a:lnSpc>
                <a:spcPct val="90000"/>
              </a:lnSpc>
              <a:spcBef>
                <a:spcPts val="1001"/>
              </a:spcBef>
              <a:buClr>
                <a:srgbClr val="000000"/>
              </a:buClr>
              <a:buFont typeface="Calibri Light"/>
              <a:buAutoNum type="arabicPeriod"/>
            </a:pPr>
            <a:r>
              <a:rPr lang="en-US" sz="2600" b="0" strike="noStrike" spc="-1" dirty="0">
                <a:solidFill>
                  <a:srgbClr val="000000"/>
                </a:solidFill>
                <a:latin typeface="Times New Roman"/>
                <a:ea typeface="DejaVu Sans"/>
              </a:rPr>
              <a:t>Demo</a:t>
            </a:r>
            <a:endParaRPr lang="en-US" sz="2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Picture 199"/>
          <p:cNvPicPr/>
          <p:nvPr/>
        </p:nvPicPr>
        <p:blipFill>
          <a:blip r:embed="rId2"/>
          <a:stretch/>
        </p:blipFill>
        <p:spPr>
          <a:xfrm>
            <a:off x="36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00"/>
          <p:cNvPicPr/>
          <p:nvPr/>
        </p:nvPicPr>
        <p:blipFill>
          <a:blip r:embed="rId2"/>
          <a:stretch/>
        </p:blipFill>
        <p:spPr>
          <a:xfrm>
            <a:off x="360" y="396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icture 201"/>
          <p:cNvPicPr/>
          <p:nvPr/>
        </p:nvPicPr>
        <p:blipFill>
          <a:blip r:embed="rId2"/>
          <a:stretch/>
        </p:blipFill>
        <p:spPr>
          <a:xfrm>
            <a:off x="360" y="396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2"/>
          <p:cNvPicPr/>
          <p:nvPr/>
        </p:nvPicPr>
        <p:blipFill>
          <a:blip r:embed="rId2"/>
          <a:stretch/>
        </p:blipFill>
        <p:spPr>
          <a:xfrm>
            <a:off x="8640" y="1152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p:cNvPicPr/>
          <p:nvPr/>
        </p:nvPicPr>
        <p:blipFill>
          <a:blip r:embed="rId2"/>
          <a:stretch/>
        </p:blipFill>
        <p:spPr>
          <a:xfrm>
            <a:off x="360" y="396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icture 204"/>
          <p:cNvPicPr/>
          <p:nvPr/>
        </p:nvPicPr>
        <p:blipFill>
          <a:blip r:embed="rId2"/>
          <a:stretch/>
        </p:blipFill>
        <p:spPr>
          <a:xfrm>
            <a:off x="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icture 205"/>
          <p:cNvPicPr/>
          <p:nvPr/>
        </p:nvPicPr>
        <p:blipFill>
          <a:blip r:embed="rId2"/>
          <a:stretch/>
        </p:blipFill>
        <p:spPr>
          <a:xfrm>
            <a:off x="360" y="396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6"/>
          <p:cNvPicPr/>
          <p:nvPr/>
        </p:nvPicPr>
        <p:blipFill>
          <a:blip r:embed="rId2"/>
          <a:stretch/>
        </p:blipFill>
        <p:spPr>
          <a:xfrm>
            <a:off x="36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icture 207"/>
          <p:cNvPicPr/>
          <p:nvPr/>
        </p:nvPicPr>
        <p:blipFill>
          <a:blip r:embed="rId2"/>
          <a:stretch/>
        </p:blipFill>
        <p:spPr>
          <a:xfrm>
            <a:off x="1944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icture 208"/>
          <p:cNvPicPr/>
          <p:nvPr/>
        </p:nvPicPr>
        <p:blipFill>
          <a:blip r:embed="rId2"/>
          <a:stretch/>
        </p:blipFill>
        <p:spPr>
          <a:xfrm>
            <a:off x="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838080" y="365040"/>
            <a:ext cx="10514160" cy="486911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3040" indent="-741600" algn="ctr">
              <a:lnSpc>
                <a:spcPct val="90000"/>
              </a:lnSpc>
              <a:buClr>
                <a:srgbClr val="000000"/>
              </a:buClr>
              <a:buFont typeface="Calibri Light"/>
              <a:buAutoNum type="arabicPeriod"/>
            </a:pPr>
            <a:r>
              <a:rPr lang="en-US" sz="4000" b="1" strike="noStrike" spc="-1" dirty="0" err="1" smtClean="0">
                <a:solidFill>
                  <a:srgbClr val="000000"/>
                </a:solidFill>
                <a:latin typeface="Times New Roman"/>
                <a:ea typeface="DejaVu Sans"/>
              </a:rPr>
              <a:t>Giới</a:t>
            </a:r>
            <a:r>
              <a:rPr lang="en-US" sz="4000" b="1" strike="noStrike" spc="-1" dirty="0" smtClean="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thiệu</a:t>
            </a:r>
            <a:r>
              <a:rPr lang="en-US" sz="4000" b="1" strike="noStrike" spc="-1" dirty="0" smtClean="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về</a:t>
            </a:r>
            <a:r>
              <a:rPr lang="en-US" sz="4000" b="1" strike="noStrike" spc="-1" dirty="0" smtClean="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Blockchain</a:t>
            </a:r>
            <a:r>
              <a:rPr lang="en-US" sz="4000" b="1" strike="noStrike" spc="-1" dirty="0" smtClean="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Bitcoin</a:t>
            </a:r>
            <a:r>
              <a:rPr lang="en-US" sz="4000" b="1" strike="noStrike" spc="-1" dirty="0" smtClean="0">
                <a:solidFill>
                  <a:srgbClr val="000000"/>
                </a:solidFill>
                <a:latin typeface="Times New Roman"/>
                <a:ea typeface="DejaVu Sans"/>
              </a:rPr>
              <a:t> family</a:t>
            </a:r>
            <a:endParaRPr lang="en-US" sz="4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p:cNvPicPr/>
          <p:nvPr/>
        </p:nvPicPr>
        <p:blipFill>
          <a:blip r:embed="rId2"/>
          <a:stretch/>
        </p:blipFill>
        <p:spPr>
          <a:xfrm>
            <a:off x="36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Picture 210"/>
          <p:cNvPicPr/>
          <p:nvPr/>
        </p:nvPicPr>
        <p:blipFill>
          <a:blip r:embed="rId2"/>
          <a:stretch/>
        </p:blipFill>
        <p:spPr>
          <a:xfrm>
            <a:off x="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p:nvPr/>
        </p:nvPicPr>
        <p:blipFill>
          <a:blip r:embed="rId2"/>
          <a:stretch/>
        </p:blipFill>
        <p:spPr>
          <a:xfrm>
            <a:off x="-1440" y="1620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Picture 212"/>
          <p:cNvPicPr/>
          <p:nvPr/>
        </p:nvPicPr>
        <p:blipFill>
          <a:blip r:embed="rId2"/>
          <a:stretch/>
        </p:blipFill>
        <p:spPr>
          <a:xfrm>
            <a:off x="36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Picture 213"/>
          <p:cNvPicPr/>
          <p:nvPr/>
        </p:nvPicPr>
        <p:blipFill>
          <a:blip r:embed="rId2"/>
          <a:stretch/>
        </p:blipFill>
        <p:spPr>
          <a:xfrm>
            <a:off x="36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p:nvPr/>
        </p:nvPicPr>
        <p:blipFill>
          <a:blip r:embed="rId2"/>
          <a:stretch/>
        </p:blipFill>
        <p:spPr>
          <a:xfrm>
            <a:off x="360" y="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838080" y="221039"/>
            <a:ext cx="10514160" cy="15762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3040" indent="-741600">
              <a:lnSpc>
                <a:spcPct val="90000"/>
              </a:lnSpc>
              <a:buClr>
                <a:srgbClr val="000000"/>
              </a:buClr>
              <a:buFont typeface="Calibri Light"/>
              <a:buAutoNum type="alphaUcPeriod" startAt="2"/>
            </a:pPr>
            <a:r>
              <a:rPr lang="en-US" sz="4000" b="0" strike="noStrike" spc="-1" dirty="0" err="1" smtClean="0">
                <a:solidFill>
                  <a:srgbClr val="000000"/>
                </a:solidFill>
                <a:latin typeface="Times New Roman"/>
                <a:ea typeface="DejaVu Sans"/>
              </a:rPr>
              <a:t>Bitcoin</a:t>
            </a:r>
            <a:r>
              <a:rPr lang="en-US" sz="4000" b="0" strike="noStrike" spc="-1" dirty="0" smtClean="0">
                <a:solidFill>
                  <a:srgbClr val="000000"/>
                </a:solidFill>
                <a:latin typeface="Times New Roman"/>
                <a:ea typeface="DejaVu Sans"/>
              </a:rPr>
              <a:t> family?</a:t>
            </a:r>
            <a:endParaRPr lang="en-US" sz="4000" b="0" strike="noStrike" spc="-1" dirty="0">
              <a:latin typeface="Arial"/>
            </a:endParaRPr>
          </a:p>
        </p:txBody>
      </p:sp>
      <p:sp>
        <p:nvSpPr>
          <p:cNvPr id="217" name="CustomShape 2"/>
          <p:cNvSpPr/>
          <p:nvPr/>
        </p:nvSpPr>
        <p:spPr>
          <a:xfrm>
            <a:off x="838080" y="1954924"/>
            <a:ext cx="10514160" cy="42932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160">
              <a:lnSpc>
                <a:spcPct val="90000"/>
              </a:lnSpc>
              <a:spcBef>
                <a:spcPts val="1001"/>
              </a:spcBef>
              <a:buClr>
                <a:srgbClr val="000000"/>
              </a:buClr>
              <a:buFont typeface="Arial"/>
              <a:buChar char="•"/>
            </a:pPr>
            <a:r>
              <a:rPr lang="en-US" sz="2800" dirty="0" err="1">
                <a:latin typeface="Times New Roman" panose="02020603050405020304" pitchFamily="18" charset="0"/>
                <a:cs typeface="Times New Roman" panose="02020603050405020304" pitchFamily="18" charset="0"/>
              </a:rPr>
              <a:t>Bitcoin</a:t>
            </a:r>
            <a:r>
              <a:rPr lang="en-US" sz="2800" dirty="0">
                <a:latin typeface="Times New Roman" panose="02020603050405020304" pitchFamily="18" charset="0"/>
                <a:cs typeface="Times New Roman" panose="02020603050405020304" pitchFamily="18" charset="0"/>
              </a:rPr>
              <a:t> family: BTC, BCH, BTG, </a:t>
            </a:r>
            <a:r>
              <a:rPr lang="en-US" sz="2800" dirty="0" err="1">
                <a:latin typeface="Times New Roman" panose="02020603050405020304" pitchFamily="18" charset="0"/>
                <a:cs typeface="Times New Roman" panose="02020603050405020304" pitchFamily="18" charset="0"/>
              </a:rPr>
              <a:t>Litecoin</a:t>
            </a:r>
            <a:r>
              <a:rPr lang="en-US" sz="2800" dirty="0" smtClean="0">
                <a:latin typeface="Times New Roman" panose="02020603050405020304" pitchFamily="18" charset="0"/>
                <a:cs typeface="Times New Roman" panose="02020603050405020304" pitchFamily="18" charset="0"/>
              </a:rPr>
              <a:t>,…</a:t>
            </a:r>
          </a:p>
          <a:p>
            <a:pPr marL="228600" indent="-227160">
              <a:lnSpc>
                <a:spcPct val="90000"/>
              </a:lnSpc>
              <a:spcBef>
                <a:spcPts val="1001"/>
              </a:spcBef>
              <a:buClr>
                <a:srgbClr val="000000"/>
              </a:buClr>
              <a:buFont typeface="Arial"/>
              <a:buChar char="•"/>
            </a:pP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nay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khoảng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đang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trường</a:t>
            </a:r>
            <a:r>
              <a:rPr lang="en-US" sz="2800" b="0" strike="noStrike" spc="-1" dirty="0" smtClean="0">
                <a:solidFill>
                  <a:srgbClr val="000000"/>
                </a:solidFill>
                <a:latin typeface="Times New Roman" panose="02020603050405020304" pitchFamily="18" charset="0"/>
                <a:ea typeface="DejaVu Sans"/>
                <a:cs typeface="Times New Roman" panose="02020603050405020304" pitchFamily="18" charset="0"/>
              </a:rPr>
              <a:t>.</a:t>
            </a:r>
            <a:endParaRPr lang="en-US" sz="2800" b="0" strike="noStrike" spc="-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546569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838080" y="221040"/>
            <a:ext cx="10514160" cy="91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4390" indent="-742950">
              <a:lnSpc>
                <a:spcPct val="90000"/>
              </a:lnSpc>
              <a:buClr>
                <a:srgbClr val="000000"/>
              </a:buClr>
              <a:buFont typeface="+mj-lt"/>
              <a:buAutoNum type="arabicPeriod"/>
            </a:pPr>
            <a:r>
              <a:rPr lang="en-US" sz="4000" b="0" strike="noStrike" spc="-1" dirty="0" err="1" smtClean="0">
                <a:solidFill>
                  <a:srgbClr val="000000"/>
                </a:solidFill>
                <a:latin typeface="Times New Roman"/>
                <a:ea typeface="DejaVu Sans"/>
              </a:rPr>
              <a:t>Bitcoin</a:t>
            </a:r>
            <a:r>
              <a:rPr lang="en-US" sz="4000" b="0" strike="noStrike" spc="-1" dirty="0" smtClean="0">
                <a:solidFill>
                  <a:srgbClr val="000000"/>
                </a:solidFill>
                <a:latin typeface="Times New Roman"/>
                <a:ea typeface="DejaVu Sans"/>
              </a:rPr>
              <a:t>?</a:t>
            </a:r>
            <a:endParaRPr lang="en-US" sz="4000" b="0" strike="noStrike" spc="-1" dirty="0">
              <a:latin typeface="Arial"/>
            </a:endParaRPr>
          </a:p>
        </p:txBody>
      </p:sp>
      <p:sp>
        <p:nvSpPr>
          <p:cNvPr id="217" name="CustomShape 2"/>
          <p:cNvSpPr/>
          <p:nvPr/>
        </p:nvSpPr>
        <p:spPr>
          <a:xfrm>
            <a:off x="838080" y="1179720"/>
            <a:ext cx="105141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160">
              <a:lnSpc>
                <a:spcPct val="90000"/>
              </a:lnSpc>
              <a:spcBef>
                <a:spcPts val="1001"/>
              </a:spcBef>
              <a:buClr>
                <a:srgbClr val="000000"/>
              </a:buClr>
              <a:buFont typeface="Arial"/>
              <a:buChar char="•"/>
            </a:pP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(BTC, XBT, ₿) </a:t>
            </a:r>
            <a:r>
              <a:rPr lang="en-US" sz="2800" b="0" strike="noStrike" spc="-1" dirty="0" err="1">
                <a:solidFill>
                  <a:srgbClr val="000000"/>
                </a:solidFill>
                <a:latin typeface="Times New Roman"/>
                <a:ea typeface="DejaVu Sans"/>
              </a:rPr>
              <a:t>là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một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loại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tiền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mã</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hóa</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được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phát</a:t>
            </a:r>
            <a:r>
              <a:rPr lang="en-US" sz="2800" b="0" strike="noStrike" spc="-1" dirty="0">
                <a:solidFill>
                  <a:srgbClr val="000000"/>
                </a:solidFill>
                <a:latin typeface="Times New Roman"/>
                <a:ea typeface="DejaVu Sans"/>
              </a:rPr>
              <a:t> minh </a:t>
            </a:r>
            <a:r>
              <a:rPr lang="en-US" sz="2800" b="0" strike="noStrike" spc="-1" dirty="0" err="1">
                <a:solidFill>
                  <a:srgbClr val="000000"/>
                </a:solidFill>
                <a:latin typeface="Times New Roman"/>
                <a:ea typeface="DejaVu Sans"/>
              </a:rPr>
              <a:t>bởi</a:t>
            </a:r>
            <a:r>
              <a:rPr lang="en-US" sz="2800" b="0" strike="noStrike" spc="-1" dirty="0">
                <a:solidFill>
                  <a:srgbClr val="000000"/>
                </a:solidFill>
                <a:latin typeface="Times New Roman"/>
                <a:ea typeface="DejaVu Sans"/>
              </a:rPr>
              <a:t> Satoshi </a:t>
            </a:r>
            <a:r>
              <a:rPr lang="en-US" sz="2800" b="0" strike="noStrike" spc="-1" dirty="0" err="1">
                <a:solidFill>
                  <a:srgbClr val="000000"/>
                </a:solidFill>
                <a:latin typeface="Times New Roman"/>
                <a:ea typeface="DejaVu Sans"/>
              </a:rPr>
              <a:t>Nakamoto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dưới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dạng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phần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mềm</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mã</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nguồn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mở</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từ</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năm</a:t>
            </a:r>
            <a:r>
              <a:rPr lang="en-US" sz="2800" b="0" strike="noStrike" spc="-1" dirty="0">
                <a:solidFill>
                  <a:srgbClr val="000000"/>
                </a:solidFill>
                <a:latin typeface="Times New Roman"/>
                <a:ea typeface="DejaVu Sans"/>
              </a:rPr>
              <a:t> 2009. </a:t>
            </a: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có</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thể</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được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trao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đổi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trực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tiếp</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bằng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thiết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bị</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kết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nối</a:t>
            </a:r>
            <a:r>
              <a:rPr lang="en-US" sz="2800" b="0" strike="noStrike" spc="-1" dirty="0">
                <a:solidFill>
                  <a:srgbClr val="000000"/>
                </a:solidFill>
                <a:latin typeface="Times New Roman"/>
                <a:ea typeface="DejaVu Sans"/>
              </a:rPr>
              <a:t> Internet </a:t>
            </a:r>
            <a:r>
              <a:rPr lang="en-US" sz="2800" b="0" strike="noStrike" spc="-1" dirty="0" err="1">
                <a:solidFill>
                  <a:srgbClr val="000000"/>
                </a:solidFill>
                <a:latin typeface="Times New Roman"/>
                <a:ea typeface="DejaVu Sans"/>
              </a:rPr>
              <a:t>mà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không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cần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thông</a:t>
            </a:r>
            <a:r>
              <a:rPr lang="en-US" sz="2800" b="0" strike="noStrike" spc="-1" dirty="0">
                <a:solidFill>
                  <a:srgbClr val="000000"/>
                </a:solidFill>
                <a:latin typeface="Times New Roman"/>
                <a:ea typeface="DejaVu Sans"/>
              </a:rPr>
              <a:t> qua 1 </a:t>
            </a:r>
            <a:r>
              <a:rPr lang="en-US" sz="2800" b="0" strike="noStrike" spc="-1" dirty="0" err="1">
                <a:solidFill>
                  <a:srgbClr val="000000"/>
                </a:solidFill>
                <a:latin typeface="Times New Roman"/>
                <a:ea typeface="DejaVu Sans"/>
              </a:rPr>
              <a:t>tổ</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chức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tài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chính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trung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gian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nào</a:t>
            </a:r>
            <a:r>
              <a:rPr lang="en-US" sz="2800" b="0" strike="noStrike" spc="-1" dirty="0">
                <a:solidFill>
                  <a:srgbClr val="000000"/>
                </a:solidFill>
                <a:latin typeface="Times New Roman"/>
                <a:ea typeface="DejaVu Sans"/>
              </a:rPr>
              <a:t>.</a:t>
            </a:r>
            <a:endParaRPr lang="en-US" sz="2800" b="0" strike="noStrike" spc="-1" dirty="0">
              <a:latin typeface="Arial"/>
            </a:endParaRPr>
          </a:p>
          <a:p>
            <a:pPr marL="228600" indent="-227160">
              <a:lnSpc>
                <a:spcPct val="90000"/>
              </a:lnSpc>
              <a:spcBef>
                <a:spcPts val="1001"/>
              </a:spcBef>
              <a:buClr>
                <a:srgbClr val="000000"/>
              </a:buClr>
              <a:buFont typeface="Arial"/>
              <a:buChar char="•"/>
            </a:pP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có</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cách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hoạt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động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khác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hẳn</a:t>
            </a:r>
            <a:r>
              <a:rPr lang="en-US" sz="2800" b="0" strike="noStrike" spc="-1" dirty="0">
                <a:solidFill>
                  <a:srgbClr val="000000"/>
                </a:solidFill>
                <a:latin typeface="Times New Roman"/>
                <a:ea typeface="DejaVu Sans"/>
              </a:rPr>
              <a:t> so </a:t>
            </a:r>
            <a:r>
              <a:rPr lang="en-US" sz="2800" b="0" strike="noStrike" spc="-1" dirty="0" err="1">
                <a:solidFill>
                  <a:srgbClr val="000000"/>
                </a:solidFill>
                <a:latin typeface="Times New Roman"/>
                <a:ea typeface="DejaVu Sans"/>
              </a:rPr>
              <a:t>với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các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loại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tiền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tệ</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điển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hình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không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có</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một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ngân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hàng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trung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ương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nào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quản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lý</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nó</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hệ</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thống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hoạt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động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dựa</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trên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một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giao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thức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mạng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ngang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hàng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trên</a:t>
            </a:r>
            <a:r>
              <a:rPr lang="en-US" sz="2800" b="0" strike="noStrike" spc="-1" dirty="0">
                <a:solidFill>
                  <a:srgbClr val="000000"/>
                </a:solidFill>
                <a:latin typeface="Times New Roman"/>
                <a:ea typeface="DejaVu Sans"/>
              </a:rPr>
              <a:t> Internet.</a:t>
            </a:r>
            <a:r>
              <a:rPr lang="en-US" sz="2800" b="0" strike="noStrike" spc="-1" baseline="30000"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Sự</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cung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ứng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tự</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động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hạn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chế</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được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phân</a:t>
            </a:r>
            <a:r>
              <a:rPr lang="en-US" sz="2800" b="0" strike="noStrike" spc="-1" dirty="0">
                <a:solidFill>
                  <a:srgbClr val="000000"/>
                </a:solidFill>
                <a:latin typeface="Times New Roman"/>
                <a:ea typeface="DejaVu Sans"/>
              </a:rPr>
              <a:t> chia </a:t>
            </a:r>
            <a:r>
              <a:rPr lang="en-US" sz="2800" b="0" strike="noStrike" spc="-1" dirty="0" err="1">
                <a:solidFill>
                  <a:srgbClr val="000000"/>
                </a:solidFill>
                <a:latin typeface="Times New Roman"/>
                <a:ea typeface="DejaVu Sans"/>
              </a:rPr>
              <a:t>theo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lịch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trình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định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sẵn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dựa</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trên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các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thuật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toán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được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cấp</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tới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các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máy</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tính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đào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để</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trả</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công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cho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việc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xác</a:t>
            </a:r>
            <a:r>
              <a:rPr lang="en-US" sz="2800" b="0" strike="noStrike" spc="-1" dirty="0">
                <a:solidFill>
                  <a:srgbClr val="000000"/>
                </a:solidFill>
                <a:latin typeface="Times New Roman"/>
                <a:ea typeface="DejaVu Sans"/>
              </a:rPr>
              <a:t> minh </a:t>
            </a:r>
            <a:r>
              <a:rPr lang="en-US" sz="2800" b="0" strike="noStrike" spc="-1" dirty="0" err="1">
                <a:solidFill>
                  <a:srgbClr val="000000"/>
                </a:solidFill>
                <a:latin typeface="Times New Roman"/>
                <a:ea typeface="DejaVu Sans"/>
              </a:rPr>
              <a:t>giao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dịch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ghi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chúng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vào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cuốn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sổ</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cái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được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phân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tán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trong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mạng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ngang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hàng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thông</a:t>
            </a:r>
            <a:r>
              <a:rPr lang="en-US" sz="2800" b="0" strike="noStrike" spc="-1" dirty="0">
                <a:solidFill>
                  <a:srgbClr val="000000"/>
                </a:solidFill>
                <a:latin typeface="Times New Roman"/>
                <a:ea typeface="DejaVu Sans"/>
              </a:rPr>
              <a:t> qua </a:t>
            </a:r>
            <a:r>
              <a:rPr lang="en-US" sz="2800" b="0" strike="noStrike" spc="-1" dirty="0" err="1">
                <a:solidFill>
                  <a:srgbClr val="000000"/>
                </a:solidFill>
                <a:latin typeface="Times New Roman"/>
                <a:ea typeface="DejaVu Sans"/>
              </a:rPr>
              <a:t>công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nghệ</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blockchain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Cuốn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sổ</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cái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này</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sử</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dụng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đơn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vị</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kế</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toán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Mỗi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có</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thể</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được</a:t>
            </a:r>
            <a:r>
              <a:rPr lang="en-US" sz="2800" b="0" strike="noStrike" spc="-1" dirty="0">
                <a:solidFill>
                  <a:srgbClr val="000000"/>
                </a:solidFill>
                <a:latin typeface="Times New Roman"/>
                <a:ea typeface="DejaVu Sans"/>
              </a:rPr>
              <a:t> chia </a:t>
            </a:r>
            <a:r>
              <a:rPr lang="en-US" sz="2800" b="0" strike="noStrike" spc="-1" dirty="0" err="1">
                <a:solidFill>
                  <a:srgbClr val="000000"/>
                </a:solidFill>
                <a:latin typeface="Times New Roman"/>
                <a:ea typeface="DejaVu Sans"/>
              </a:rPr>
              <a:t>nhỏ</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tới</a:t>
            </a:r>
            <a:r>
              <a:rPr lang="en-US" sz="2800" b="0" strike="noStrike" spc="-1" dirty="0">
                <a:solidFill>
                  <a:srgbClr val="000000"/>
                </a:solidFill>
                <a:latin typeface="Times New Roman"/>
                <a:ea typeface="DejaVu Sans"/>
              </a:rPr>
              <a:t> 100 </a:t>
            </a:r>
            <a:r>
              <a:rPr lang="en-US" sz="2800" b="0" strike="noStrike" spc="-1" dirty="0" err="1">
                <a:solidFill>
                  <a:srgbClr val="000000"/>
                </a:solidFill>
                <a:latin typeface="Times New Roman"/>
                <a:ea typeface="DejaVu Sans"/>
              </a:rPr>
              <a:t>triệu</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đơn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vị</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nhỏ</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hơn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gọi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là</a:t>
            </a:r>
            <a:r>
              <a:rPr lang="en-US" sz="2800" b="0" strike="noStrike" spc="-1" dirty="0">
                <a:solidFill>
                  <a:srgbClr val="000000"/>
                </a:solidFill>
                <a:latin typeface="Times New Roman"/>
                <a:ea typeface="DejaVu Sans"/>
              </a:rPr>
              <a:t> </a:t>
            </a:r>
            <a:r>
              <a:rPr lang="en-US" sz="2800" b="0" strike="noStrike" spc="-1" dirty="0" err="1" smtClean="0">
                <a:solidFill>
                  <a:srgbClr val="000000"/>
                </a:solidFill>
                <a:latin typeface="Times New Roman"/>
                <a:ea typeface="DejaVu Sans"/>
              </a:rPr>
              <a:t>satoshi</a:t>
            </a:r>
            <a:r>
              <a:rPr lang="en-US" sz="2800" b="0" strike="noStrike" spc="-1" dirty="0" smtClean="0">
                <a:solidFill>
                  <a:srgbClr val="000000"/>
                </a:solidFill>
                <a:latin typeface="Times New Roman"/>
                <a:ea typeface="DejaVu San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838080" y="254681"/>
            <a:ext cx="10514160" cy="12369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25000" lnSpcReduction="20000"/>
          </a:bodyPr>
          <a:lstStyle/>
          <a:p>
            <a:pPr marL="1440">
              <a:lnSpc>
                <a:spcPct val="90000"/>
              </a:lnSpc>
              <a:buClr>
                <a:srgbClr val="000000"/>
              </a:buClr>
            </a:pPr>
            <a:endParaRPr lang="en-US" sz="4000" b="0" strike="noStrike" spc="-1" dirty="0">
              <a:latin typeface="Times New Roman" panose="02020603050405020304" pitchFamily="18" charset="0"/>
              <a:cs typeface="Times New Roman" panose="02020603050405020304" pitchFamily="18" charset="0"/>
            </a:endParaRPr>
          </a:p>
        </p:txBody>
      </p:sp>
      <p:sp>
        <p:nvSpPr>
          <p:cNvPr id="219" name="CustomShape 2"/>
          <p:cNvSpPr/>
          <p:nvPr/>
        </p:nvSpPr>
        <p:spPr>
          <a:xfrm>
            <a:off x="838080" y="740978"/>
            <a:ext cx="10514160" cy="543446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160">
              <a:lnSpc>
                <a:spcPct val="90000"/>
              </a:lnSpc>
              <a:spcBef>
                <a:spcPts val="1001"/>
              </a:spcBef>
              <a:buClr>
                <a:srgbClr val="000000"/>
              </a:buClr>
              <a:buFont typeface="Arial"/>
              <a:buChar char="•"/>
            </a:pP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Phí</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giao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dịch</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có</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thể</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áp</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dụng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cho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giao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dịch</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mới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tùy</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thuộc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vào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nguồn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tài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nguyên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của</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mạng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Ngoài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phí</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giao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dịch</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các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thợ</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đào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còn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được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trả</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công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cho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việc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tạo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ra</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các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khối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(block)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chứa</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nhật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ký</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giao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dịch</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Cứ</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mỗi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10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phút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một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khối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mới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được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tạo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ra</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kèm</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theo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một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lượng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Bitcoin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được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cấp</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phát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Số</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bitcoin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được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cấp</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cho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mỗi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khối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phụ</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thuộc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vào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thời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gian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hoạt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động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của</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mạng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lưới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Vào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tháng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7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năm</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2016, 12,5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bitcoin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được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cấp</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phát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cho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mỗi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khối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mới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Tốc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độ</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lạm</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phát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sẽ</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giảm</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một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nửa</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còn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6,25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bitcoin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vào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khoảng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tháng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5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năm</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2020 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và</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tiếp</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tục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giảm</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một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nửa</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sau</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mỗi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chu</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kỳ</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4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năm</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cho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tới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khi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có</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tổng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cộng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21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triệu</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Bitcoin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được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phát</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hành</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vào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năm</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2140.</a:t>
            </a:r>
            <a:r>
              <a:rPr lang="en-US" sz="2800" b="0" strike="noStrike" spc="-1" baseline="30000"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Ngoài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việc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đào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Bitcoin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người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dùng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có</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thể</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có</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Bitcoin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bằng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cách</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trao</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đổi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lấy</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Bitcoin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khi</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bán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tiền</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tệ</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hàng</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hoá</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hoặc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dịch</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vụ</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en-US" sz="2800" b="0" strike="noStrike" spc="-1" dirty="0" err="1">
                <a:solidFill>
                  <a:srgbClr val="000000"/>
                </a:solidFill>
                <a:latin typeface="Times New Roman" panose="02020603050405020304" pitchFamily="18" charset="0"/>
                <a:ea typeface="DejaVu Sans"/>
                <a:cs typeface="Times New Roman" panose="02020603050405020304" pitchFamily="18" charset="0"/>
              </a:rPr>
              <a:t>khác</a:t>
            </a:r>
            <a:r>
              <a:rPr lang="en-US" sz="2800" b="0" strike="noStrike" spc="-1" dirty="0">
                <a:solidFill>
                  <a:srgbClr val="000000"/>
                </a:solidFill>
                <a:latin typeface="Times New Roman" panose="02020603050405020304" pitchFamily="18" charset="0"/>
                <a:ea typeface="DejaVu Sans"/>
                <a:cs typeface="Times New Roman" panose="02020603050405020304" pitchFamily="18" charset="0"/>
              </a:rPr>
              <a:t>.</a:t>
            </a:r>
            <a:endParaRPr lang="en-US" sz="2800" b="0" strike="noStrike" spc="-1" dirty="0">
              <a:latin typeface="Times New Roman" panose="02020603050405020304" pitchFamily="18" charset="0"/>
              <a:cs typeface="Times New Roman" panose="02020603050405020304" pitchFamily="18" charset="0"/>
            </a:endParaRPr>
          </a:p>
          <a:p>
            <a:pPr>
              <a:lnSpc>
                <a:spcPct val="90000"/>
              </a:lnSpc>
              <a:spcBef>
                <a:spcPts val="1001"/>
              </a:spcBef>
            </a:pPr>
            <a:endParaRPr lang="en-US" sz="2800" b="0" strike="noStrike" spc="-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4390" indent="-742950">
              <a:lnSpc>
                <a:spcPct val="90000"/>
              </a:lnSpc>
              <a:buClr>
                <a:srgbClr val="000000"/>
              </a:buClr>
              <a:buFont typeface="+mj-lt"/>
              <a:buAutoNum type="arabicPeriod" startAt="2"/>
            </a:pPr>
            <a:r>
              <a:rPr lang="en-US" sz="4000" b="0" strike="noStrike" spc="-1" dirty="0" err="1" smtClean="0">
                <a:solidFill>
                  <a:srgbClr val="000000"/>
                </a:solidFill>
                <a:latin typeface="Times New Roman"/>
                <a:ea typeface="DejaVu Sans"/>
              </a:rPr>
              <a:t>Bitcoin</a:t>
            </a:r>
            <a:r>
              <a:rPr lang="en-US" sz="4000" b="0" strike="noStrike" spc="-1" dirty="0" smtClean="0">
                <a:solidFill>
                  <a:srgbClr val="000000"/>
                </a:solidFill>
                <a:latin typeface="Times New Roman"/>
                <a:ea typeface="DejaVu Sans"/>
              </a:rPr>
              <a:t> Cash?</a:t>
            </a:r>
            <a:endParaRPr lang="en-US" sz="4000" b="0" strike="noStrike" spc="-1" dirty="0">
              <a:latin typeface="Arial"/>
            </a:endParaRPr>
          </a:p>
        </p:txBody>
      </p:sp>
      <p:sp>
        <p:nvSpPr>
          <p:cNvPr id="223"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160">
              <a:lnSpc>
                <a:spcPct val="90000"/>
              </a:lnSpc>
              <a:spcBef>
                <a:spcPts val="1001"/>
              </a:spcBef>
              <a:buClr>
                <a:srgbClr val="000000"/>
              </a:buClr>
              <a:buFont typeface="Arial"/>
              <a:buChar char="•"/>
            </a:pP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Cash (BCH): </a:t>
            </a: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một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nhánh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hoặc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một</a:t>
            </a:r>
            <a:r>
              <a:rPr lang="en-US" sz="2600" b="0" strike="noStrike" spc="-1" dirty="0">
                <a:solidFill>
                  <a:srgbClr val="000000"/>
                </a:solidFill>
                <a:latin typeface="Times New Roman"/>
                <a:ea typeface="DejaVu Sans"/>
              </a:rPr>
              <a:t> coin </a:t>
            </a:r>
            <a:r>
              <a:rPr lang="en-US" sz="2600" b="0" strike="noStrike" spc="-1" dirty="0" err="1">
                <a:solidFill>
                  <a:srgbClr val="000000"/>
                </a:solidFill>
                <a:latin typeface="Times New Roman"/>
                <a:ea typeface="DejaVu Sans"/>
              </a:rPr>
              <a:t>thay</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thế</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của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được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tạo</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ra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vào</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năm</a:t>
            </a:r>
            <a:r>
              <a:rPr lang="en-US" sz="2600" b="0" strike="noStrike" spc="-1" dirty="0">
                <a:solidFill>
                  <a:srgbClr val="000000"/>
                </a:solidFill>
                <a:latin typeface="Times New Roman"/>
                <a:ea typeface="DejaVu Sans"/>
              </a:rPr>
              <a:t> 2017. </a:t>
            </a:r>
            <a:r>
              <a:rPr lang="en-US" sz="2600" b="0" strike="noStrike" spc="-1" dirty="0" err="1">
                <a:solidFill>
                  <a:srgbClr val="000000"/>
                </a:solidFill>
                <a:latin typeface="Times New Roman"/>
                <a:ea typeface="DejaVu Sans"/>
              </a:rPr>
              <a:t>Năm</a:t>
            </a:r>
            <a:r>
              <a:rPr lang="en-US" sz="2600" b="0" strike="noStrike" spc="-1" dirty="0">
                <a:solidFill>
                  <a:srgbClr val="000000"/>
                </a:solidFill>
                <a:latin typeface="Times New Roman"/>
                <a:ea typeface="DejaVu Sans"/>
              </a:rPr>
              <a:t> 2018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Cash </a:t>
            </a:r>
            <a:r>
              <a:rPr lang="en-US" sz="2600" b="0" strike="noStrike" spc="-1" dirty="0" err="1">
                <a:solidFill>
                  <a:srgbClr val="000000"/>
                </a:solidFill>
                <a:latin typeface="Times New Roman"/>
                <a:ea typeface="DejaVu Sans"/>
              </a:rPr>
              <a:t>được</a:t>
            </a:r>
            <a:r>
              <a:rPr lang="en-US" sz="2600" b="0" strike="noStrike" spc="-1" dirty="0">
                <a:solidFill>
                  <a:srgbClr val="000000"/>
                </a:solidFill>
                <a:latin typeface="Times New Roman"/>
                <a:ea typeface="DejaVu Sans"/>
              </a:rPr>
              <a:t> chia </a:t>
            </a:r>
            <a:r>
              <a:rPr lang="en-US" sz="2600" b="0" strike="noStrike" spc="-1" dirty="0" err="1">
                <a:solidFill>
                  <a:srgbClr val="000000"/>
                </a:solidFill>
                <a:latin typeface="Times New Roman"/>
                <a:ea typeface="DejaVu Sans"/>
              </a:rPr>
              <a:t>thành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hai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loại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tiền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điện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tử</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Cash </a:t>
            </a:r>
            <a:r>
              <a:rPr lang="en-US" sz="2600" b="0" strike="noStrike" spc="-1" dirty="0" err="1">
                <a:solidFill>
                  <a:srgbClr val="000000"/>
                </a:solidFill>
                <a:latin typeface="Times New Roman"/>
                <a:ea typeface="DejaVu Sans"/>
              </a:rPr>
              <a:t>và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SV.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Cash </a:t>
            </a:r>
            <a:r>
              <a:rPr lang="en-US" sz="2600" b="0" strike="noStrike" spc="-1" dirty="0" err="1">
                <a:solidFill>
                  <a:srgbClr val="000000"/>
                </a:solidFill>
                <a:latin typeface="Times New Roman"/>
                <a:ea typeface="DejaVu Sans"/>
              </a:rPr>
              <a:t>được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tạo</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ra</a:t>
            </a:r>
            <a:r>
              <a:rPr lang="en-US" sz="2600" b="0" strike="noStrike" spc="-1" dirty="0">
                <a:solidFill>
                  <a:srgbClr val="000000"/>
                </a:solidFill>
                <a:latin typeface="Times New Roman"/>
                <a:ea typeface="DejaVu Sans"/>
              </a:rPr>
              <a:t> do </a:t>
            </a:r>
            <a:r>
              <a:rPr lang="en-US" sz="2600" b="0" strike="noStrike" spc="-1" dirty="0" err="1">
                <a:solidFill>
                  <a:srgbClr val="000000"/>
                </a:solidFill>
                <a:latin typeface="Times New Roman"/>
                <a:ea typeface="DejaVu Sans"/>
              </a:rPr>
              <a:t>giới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hạn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về</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kích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thước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của</a:t>
            </a:r>
            <a:r>
              <a:rPr lang="en-US" sz="2600" b="0" strike="noStrike" spc="-1" dirty="0">
                <a:solidFill>
                  <a:srgbClr val="000000"/>
                </a:solidFill>
                <a:latin typeface="Times New Roman"/>
                <a:ea typeface="DejaVu Sans"/>
              </a:rPr>
              <a:t> block (1MB-2MB) </a:t>
            </a:r>
            <a:r>
              <a:rPr lang="en-US" sz="2600" b="0" strike="noStrike" spc="-1" dirty="0" err="1">
                <a:solidFill>
                  <a:srgbClr val="000000"/>
                </a:solidFill>
                <a:latin typeface="Times New Roman"/>
                <a:ea typeface="DejaVu Sans"/>
              </a:rPr>
              <a:t>và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các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quan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điểm</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khác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nhau</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trong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cộng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đồng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về</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cách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mở</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rộng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mạng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lưới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Khi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có</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nhiều</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người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bắt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đầu</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sử</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dụng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mạng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lưới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cần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phải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được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mở</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rộng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để</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có</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thể</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đáp</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ứng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được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khối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lượng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giao</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dịch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Kết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quả</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nhiều</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người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sử</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dụng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phải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chờ</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đợi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rất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lâu</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thậm</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chí</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vài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ngày</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để</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có</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thể</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hoàn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tất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giao</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dịch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của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mình</a:t>
            </a:r>
            <a:r>
              <a:rPr lang="en-US" sz="2600" b="0" strike="noStrike" spc="-1" dirty="0">
                <a:solidFill>
                  <a:srgbClr val="000000"/>
                </a:solidFill>
                <a:latin typeface="Times New Roman"/>
                <a:ea typeface="DejaVu Sans"/>
              </a:rPr>
              <a:t>.</a:t>
            </a:r>
            <a:endParaRPr lang="en-US" sz="2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838080" y="365040"/>
            <a:ext cx="10514160" cy="82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3040" indent="-741600">
              <a:lnSpc>
                <a:spcPct val="90000"/>
              </a:lnSpc>
              <a:buClr>
                <a:srgbClr val="000000"/>
              </a:buClr>
              <a:buFont typeface="Calibri Light"/>
              <a:buAutoNum type="alphaUcPeriod"/>
            </a:pPr>
            <a:r>
              <a:rPr lang="en-US" sz="4000" b="0" strike="noStrike" spc="-1" dirty="0">
                <a:solidFill>
                  <a:srgbClr val="000000"/>
                </a:solidFill>
                <a:latin typeface="Times New Roman"/>
                <a:ea typeface="DejaVu Sans"/>
              </a:rPr>
              <a:t> </a:t>
            </a:r>
            <a:r>
              <a:rPr lang="en-US" sz="4000" b="0" strike="noStrike" spc="-1" dirty="0" err="1" smtClean="0">
                <a:solidFill>
                  <a:srgbClr val="000000"/>
                </a:solidFill>
                <a:latin typeface="Times New Roman"/>
                <a:ea typeface="DejaVu Sans"/>
              </a:rPr>
              <a:t>Blockchain</a:t>
            </a:r>
            <a:r>
              <a:rPr lang="en-US" sz="4000" b="0" strike="noStrike" spc="-1" dirty="0" smtClean="0">
                <a:solidFill>
                  <a:srgbClr val="000000"/>
                </a:solidFill>
                <a:latin typeface="Times New Roman"/>
                <a:ea typeface="DejaVu Sans"/>
              </a:rPr>
              <a:t>?</a:t>
            </a:r>
            <a:endParaRPr lang="en-US" sz="4000" b="0" strike="noStrike" spc="-1" dirty="0">
              <a:latin typeface="Arial"/>
            </a:endParaRPr>
          </a:p>
        </p:txBody>
      </p:sp>
      <p:sp>
        <p:nvSpPr>
          <p:cNvPr id="159" name="CustomShape 2"/>
          <p:cNvSpPr/>
          <p:nvPr/>
        </p:nvSpPr>
        <p:spPr>
          <a:xfrm>
            <a:off x="914400" y="1554480"/>
            <a:ext cx="10514160" cy="465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160">
              <a:lnSpc>
                <a:spcPct val="90000"/>
              </a:lnSpc>
              <a:spcBef>
                <a:spcPts val="1001"/>
              </a:spcBef>
              <a:buClr>
                <a:srgbClr val="000000"/>
              </a:buClr>
              <a:buFont typeface="Arial"/>
              <a:buChar char="•"/>
            </a:pPr>
            <a:r>
              <a:rPr lang="en-US" sz="2800" b="0" strike="noStrike" spc="-1" dirty="0" err="1" smtClean="0">
                <a:solidFill>
                  <a:srgbClr val="000000"/>
                </a:solidFill>
                <a:latin typeface="Times New Roman"/>
                <a:ea typeface="DejaVu Sans"/>
              </a:rPr>
              <a:t>Là</a:t>
            </a:r>
            <a:r>
              <a:rPr lang="en-US" sz="2800" b="0" strike="noStrike" spc="-1" dirty="0" smtClean="0">
                <a:solidFill>
                  <a:srgbClr val="000000"/>
                </a:solidFill>
                <a:latin typeface="Times New Roman"/>
                <a:ea typeface="DejaVu Sans"/>
              </a:rPr>
              <a:t> </a:t>
            </a:r>
            <a:r>
              <a:rPr lang="en-US" sz="2800" spc="-1" dirty="0" err="1">
                <a:solidFill>
                  <a:srgbClr val="000000"/>
                </a:solidFill>
                <a:latin typeface="Times New Roman"/>
                <a:ea typeface="DejaVu Sans"/>
              </a:rPr>
              <a:t>c</a:t>
            </a:r>
            <a:r>
              <a:rPr lang="en-US" sz="2800" b="0" strike="noStrike" spc="-1" dirty="0" err="1" smtClean="0">
                <a:solidFill>
                  <a:srgbClr val="000000"/>
                </a:solidFill>
                <a:latin typeface="Times New Roman"/>
                <a:ea typeface="DejaVu Sans"/>
              </a:rPr>
              <a:t>ông</a:t>
            </a:r>
            <a:r>
              <a:rPr lang="en-US" sz="2800" b="0" strike="noStrike" spc="-1" dirty="0" smtClean="0">
                <a:solidFill>
                  <a:srgbClr val="000000"/>
                </a:solidFill>
                <a:latin typeface="Times New Roman"/>
                <a:ea typeface="DejaVu Sans"/>
              </a:rPr>
              <a:t> </a:t>
            </a:r>
            <a:r>
              <a:rPr lang="en-US" sz="2800" b="0" strike="noStrike" spc="-1" dirty="0" err="1">
                <a:solidFill>
                  <a:srgbClr val="000000"/>
                </a:solidFill>
                <a:latin typeface="Times New Roman"/>
                <a:ea typeface="DejaVu Sans"/>
              </a:rPr>
              <a:t>nghệ</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lưu</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trữ</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dữ</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liệu</a:t>
            </a:r>
            <a:r>
              <a:rPr lang="en-US" sz="2800" b="0" strike="noStrike" spc="-1" dirty="0">
                <a:solidFill>
                  <a:srgbClr val="000000"/>
                </a:solidFill>
                <a:latin typeface="Times New Roman"/>
                <a:ea typeface="DejaVu Sans"/>
              </a:rPr>
              <a:t> </a:t>
            </a:r>
            <a:endParaRPr lang="en-US" sz="2800" b="0" strike="noStrike" spc="-1" dirty="0">
              <a:latin typeface="Arial"/>
            </a:endParaRPr>
          </a:p>
          <a:p>
            <a:pPr marL="228600" indent="-227160">
              <a:lnSpc>
                <a:spcPct val="90000"/>
              </a:lnSpc>
              <a:spcBef>
                <a:spcPts val="1001"/>
              </a:spcBef>
              <a:buClr>
                <a:srgbClr val="000000"/>
              </a:buClr>
              <a:buFont typeface="Arial"/>
              <a:buChar char="•"/>
            </a:pPr>
            <a:r>
              <a:rPr lang="en-US" sz="2800" b="0" strike="noStrike" spc="-1" dirty="0" err="1">
                <a:solidFill>
                  <a:srgbClr val="000000"/>
                </a:solidFill>
                <a:latin typeface="Times New Roman"/>
                <a:ea typeface="DejaVu Sans"/>
              </a:rPr>
              <a:t>Loại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bỏ</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vai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trò</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bên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thứ</a:t>
            </a:r>
            <a:r>
              <a:rPr lang="en-US" sz="2800" b="0" strike="noStrike" spc="-1" dirty="0">
                <a:solidFill>
                  <a:srgbClr val="000000"/>
                </a:solidFill>
                <a:latin typeface="Times New Roman"/>
                <a:ea typeface="DejaVu Sans"/>
              </a:rPr>
              <a:t> 3</a:t>
            </a:r>
            <a:endParaRPr lang="en-US" sz="2800" b="0" strike="noStrike" spc="-1" dirty="0">
              <a:latin typeface="Arial"/>
            </a:endParaRPr>
          </a:p>
          <a:p>
            <a:pPr marL="228600" indent="-227160">
              <a:lnSpc>
                <a:spcPct val="90000"/>
              </a:lnSpc>
              <a:spcBef>
                <a:spcPts val="1001"/>
              </a:spcBef>
              <a:buClr>
                <a:srgbClr val="000000"/>
              </a:buClr>
              <a:buFont typeface="Arial"/>
              <a:buChar char="•"/>
            </a:pPr>
            <a:r>
              <a:rPr lang="en-US" sz="2800" b="0" strike="noStrike" spc="-1" dirty="0">
                <a:solidFill>
                  <a:srgbClr val="000000"/>
                </a:solidFill>
                <a:latin typeface="Times New Roman"/>
                <a:ea typeface="DejaVu Sans"/>
              </a:rPr>
              <a:t>Minh </a:t>
            </a:r>
            <a:r>
              <a:rPr lang="en-US" sz="2800" b="0" strike="noStrike" spc="-1" dirty="0" err="1">
                <a:solidFill>
                  <a:srgbClr val="000000"/>
                </a:solidFill>
                <a:latin typeface="Times New Roman"/>
                <a:ea typeface="DejaVu Sans"/>
              </a:rPr>
              <a:t>bạch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bảo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mật</a:t>
            </a:r>
            <a:r>
              <a:rPr lang="en-US" sz="2800" b="0" strike="noStrike" spc="-1" dirty="0">
                <a:solidFill>
                  <a:srgbClr val="000000"/>
                </a:solidFill>
                <a:latin typeface="Times New Roman"/>
                <a:ea typeface="DejaVu Sans"/>
              </a:rPr>
              <a:t> </a:t>
            </a:r>
            <a:endParaRPr lang="en-US" sz="2800" b="0" strike="noStrike" spc="-1" dirty="0">
              <a:latin typeface="Arial"/>
            </a:endParaRPr>
          </a:p>
          <a:p>
            <a:pPr marL="228600" indent="-227160">
              <a:lnSpc>
                <a:spcPct val="90000"/>
              </a:lnSpc>
              <a:spcBef>
                <a:spcPts val="1001"/>
              </a:spcBef>
              <a:buClr>
                <a:srgbClr val="000000"/>
              </a:buClr>
              <a:buFont typeface="Arial"/>
              <a:buChar char="•"/>
            </a:pPr>
            <a:r>
              <a:rPr lang="en-US" sz="2800" b="0" strike="noStrike" spc="-1" dirty="0" err="1">
                <a:solidFill>
                  <a:srgbClr val="000000"/>
                </a:solidFill>
                <a:latin typeface="Times New Roman"/>
                <a:ea typeface="DejaVu Sans"/>
              </a:rPr>
              <a:t>Không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thể</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sửa</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đổi</a:t>
            </a:r>
            <a:r>
              <a:rPr lang="en-US" sz="2800" b="0" strike="noStrike" spc="-1" dirty="0">
                <a:solidFill>
                  <a:srgbClr val="000000"/>
                </a:solidFill>
                <a:latin typeface="Times New Roman"/>
                <a:ea typeface="DejaVu Sans"/>
              </a:rPr>
              <a:t> hay </a:t>
            </a:r>
            <a:r>
              <a:rPr lang="en-US" sz="2800" b="0" strike="noStrike" spc="-1" dirty="0" err="1">
                <a:solidFill>
                  <a:srgbClr val="000000"/>
                </a:solidFill>
                <a:latin typeface="Times New Roman"/>
                <a:ea typeface="DejaVu Sans"/>
              </a:rPr>
              <a:t>phá</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hủy</a:t>
            </a:r>
            <a:endParaRPr lang="en-US" sz="2800" b="0" strike="noStrike" spc="-1" dirty="0">
              <a:latin typeface="Arial"/>
            </a:endParaRPr>
          </a:p>
          <a:p>
            <a:pPr marL="228600" indent="-227160">
              <a:lnSpc>
                <a:spcPct val="90000"/>
              </a:lnSpc>
              <a:spcBef>
                <a:spcPts val="1001"/>
              </a:spcBef>
              <a:buClr>
                <a:srgbClr val="000000"/>
              </a:buClr>
              <a:buFont typeface="Arial"/>
              <a:buChar char="•"/>
            </a:pPr>
            <a:r>
              <a:rPr lang="en-US" sz="2800" b="0" strike="noStrike" spc="-1" dirty="0" err="1">
                <a:solidFill>
                  <a:srgbClr val="000000"/>
                </a:solidFill>
                <a:latin typeface="Times New Roman"/>
                <a:ea typeface="DejaVu Sans"/>
              </a:rPr>
              <a:t>Là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công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nghệ</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tạo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tên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Bitcoin</a:t>
            </a:r>
            <a:endParaRPr lang="en-US" sz="2800" b="0" strike="noStrike" spc="-1" dirty="0">
              <a:latin typeface="Arial"/>
            </a:endParaRPr>
          </a:p>
        </p:txBody>
      </p:sp>
      <p:pic>
        <p:nvPicPr>
          <p:cNvPr id="160" name="Picture 159"/>
          <p:cNvPicPr/>
          <p:nvPr/>
        </p:nvPicPr>
        <p:blipFill>
          <a:blip r:embed="rId2"/>
          <a:stretch/>
        </p:blipFill>
        <p:spPr>
          <a:xfrm>
            <a:off x="7680960" y="1536480"/>
            <a:ext cx="3017160" cy="2486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838080" y="221040"/>
            <a:ext cx="10514160" cy="942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25000" lnSpcReduction="20000"/>
          </a:bodyPr>
          <a:lstStyle/>
          <a:p>
            <a:pPr marL="1440">
              <a:lnSpc>
                <a:spcPct val="90000"/>
              </a:lnSpc>
              <a:buClr>
                <a:srgbClr val="000000"/>
              </a:buClr>
            </a:pPr>
            <a:endParaRPr lang="en-US" sz="4000" b="0" strike="noStrike" spc="-1" dirty="0">
              <a:latin typeface="Arial"/>
            </a:endParaRPr>
          </a:p>
        </p:txBody>
      </p:sp>
      <p:sp>
        <p:nvSpPr>
          <p:cNvPr id="225" name="CustomShape 2"/>
          <p:cNvSpPr/>
          <p:nvPr/>
        </p:nvSpPr>
        <p:spPr>
          <a:xfrm>
            <a:off x="1006200" y="1166648"/>
            <a:ext cx="10514160" cy="45044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160">
              <a:lnSpc>
                <a:spcPct val="90000"/>
              </a:lnSpc>
              <a:spcBef>
                <a:spcPts val="1001"/>
              </a:spcBef>
              <a:buClr>
                <a:srgbClr val="000000"/>
              </a:buClr>
              <a:buFont typeface="Arial"/>
              <a:buChar char="•"/>
            </a:pP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Cash </a:t>
            </a:r>
            <a:r>
              <a:rPr lang="en-US" sz="2800" b="0" strike="noStrike" spc="-1" dirty="0" err="1">
                <a:solidFill>
                  <a:srgbClr val="000000"/>
                </a:solidFill>
                <a:latin typeface="Times New Roman"/>
                <a:ea typeface="DejaVu Sans"/>
              </a:rPr>
              <a:t>cung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cấp</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kích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thước</a:t>
            </a:r>
            <a:r>
              <a:rPr lang="en-US" sz="2800" b="0" strike="noStrike" spc="-1" dirty="0">
                <a:solidFill>
                  <a:srgbClr val="000000"/>
                </a:solidFill>
                <a:latin typeface="Times New Roman"/>
                <a:ea typeface="DejaVu Sans"/>
              </a:rPr>
              <a:t> Block </a:t>
            </a:r>
            <a:r>
              <a:rPr lang="en-US" sz="2800" b="0" strike="noStrike" spc="-1" dirty="0" err="1">
                <a:solidFill>
                  <a:srgbClr val="000000"/>
                </a:solidFill>
                <a:latin typeface="Times New Roman"/>
                <a:ea typeface="DejaVu Sans"/>
              </a:rPr>
              <a:t>lớn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hơn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với</a:t>
            </a:r>
            <a:r>
              <a:rPr lang="en-US" sz="2800" b="0" strike="noStrike" spc="-1" dirty="0">
                <a:solidFill>
                  <a:srgbClr val="000000"/>
                </a:solidFill>
                <a:latin typeface="Times New Roman"/>
                <a:ea typeface="DejaVu Sans"/>
              </a:rPr>
              <a:t> 8MB-32MB.</a:t>
            </a:r>
            <a:endParaRPr lang="en-US" sz="2800" b="0" strike="noStrike" spc="-1" dirty="0">
              <a:latin typeface="Arial"/>
            </a:endParaRPr>
          </a:p>
          <a:p>
            <a:pPr marL="228600" indent="-227160">
              <a:lnSpc>
                <a:spcPct val="90000"/>
              </a:lnSpc>
              <a:spcBef>
                <a:spcPts val="1001"/>
              </a:spcBef>
              <a:buClr>
                <a:srgbClr val="000000"/>
              </a:buClr>
              <a:buFont typeface="Arial"/>
              <a:buChar char="•"/>
            </a:pPr>
            <a:r>
              <a:rPr lang="en-US" sz="2800" b="0" strike="noStrike" spc="-1" dirty="0" err="1" smtClean="0">
                <a:solidFill>
                  <a:srgbClr val="000000"/>
                </a:solidFill>
                <a:latin typeface="Times New Roman"/>
                <a:ea typeface="DejaVu Sans"/>
              </a:rPr>
              <a:t>Bitcoin</a:t>
            </a:r>
            <a:r>
              <a:rPr lang="en-US" sz="2800" b="0" strike="noStrike" spc="-1" dirty="0" smtClean="0">
                <a:solidFill>
                  <a:srgbClr val="000000"/>
                </a:solidFill>
                <a:latin typeface="Times New Roman"/>
                <a:ea typeface="DejaVu Sans"/>
              </a:rPr>
              <a:t> </a:t>
            </a:r>
            <a:r>
              <a:rPr lang="en-US" sz="2800" b="0" strike="noStrike" spc="-1" dirty="0">
                <a:solidFill>
                  <a:srgbClr val="000000"/>
                </a:solidFill>
                <a:latin typeface="Times New Roman"/>
                <a:ea typeface="DejaVu Sans"/>
              </a:rPr>
              <a:t>Cash </a:t>
            </a:r>
            <a:r>
              <a:rPr lang="en-US" sz="2800" b="0" strike="noStrike" spc="-1" dirty="0" err="1">
                <a:solidFill>
                  <a:srgbClr val="000000"/>
                </a:solidFill>
                <a:latin typeface="Times New Roman"/>
                <a:ea typeface="DejaVu Sans"/>
              </a:rPr>
              <a:t>cung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cấp</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một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cách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để</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điều</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chỉnh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độ</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khó</a:t>
            </a:r>
            <a:r>
              <a:rPr lang="en-US" sz="2800" b="0" strike="noStrike" spc="-1" dirty="0">
                <a:solidFill>
                  <a:srgbClr val="000000"/>
                </a:solidFill>
                <a:latin typeface="Times New Roman"/>
                <a:ea typeface="DejaVu Sans"/>
              </a:rPr>
              <a:t> Proof-of-Work </a:t>
            </a:r>
            <a:r>
              <a:rPr lang="en-US" sz="2800" b="0" strike="noStrike" spc="-1" dirty="0" err="1">
                <a:solidFill>
                  <a:srgbClr val="000000"/>
                </a:solidFill>
                <a:latin typeface="Times New Roman"/>
                <a:ea typeface="DejaVu Sans"/>
              </a:rPr>
              <a:t>nhanh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hơn</a:t>
            </a:r>
            <a:r>
              <a:rPr lang="en-US" sz="2800" b="0" strike="noStrike" spc="-1" dirty="0">
                <a:solidFill>
                  <a:srgbClr val="000000"/>
                </a:solidFill>
                <a:latin typeface="Times New Roman"/>
                <a:ea typeface="DejaVu Sans"/>
              </a:rPr>
              <a:t> so </a:t>
            </a:r>
            <a:r>
              <a:rPr lang="en-US" sz="2800" b="0" strike="noStrike" spc="-1" dirty="0" err="1">
                <a:solidFill>
                  <a:srgbClr val="000000"/>
                </a:solidFill>
                <a:latin typeface="Times New Roman"/>
                <a:ea typeface="DejaVu Sans"/>
              </a:rPr>
              <a:t>với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khoảng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thời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gian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điều</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chỉnh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độ</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khó</a:t>
            </a:r>
            <a:r>
              <a:rPr lang="en-US" sz="2800" b="0" strike="noStrike" spc="-1" dirty="0">
                <a:solidFill>
                  <a:srgbClr val="000000"/>
                </a:solidFill>
                <a:latin typeface="Times New Roman"/>
                <a:ea typeface="DejaVu Sans"/>
              </a:rPr>
              <a:t> Block </a:t>
            </a:r>
            <a:r>
              <a:rPr lang="en-US" sz="2800" b="0" strike="noStrike" spc="-1" dirty="0" err="1">
                <a:solidFill>
                  <a:srgbClr val="000000"/>
                </a:solidFill>
                <a:latin typeface="Times New Roman"/>
                <a:ea typeface="DejaVu Sans"/>
              </a:rPr>
              <a:t>hồi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năm</a:t>
            </a:r>
            <a:r>
              <a:rPr lang="en-US" sz="2800" b="0" strike="noStrike" spc="-1" dirty="0">
                <a:solidFill>
                  <a:srgbClr val="000000"/>
                </a:solidFill>
                <a:latin typeface="Times New Roman"/>
                <a:ea typeface="DejaVu Sans"/>
              </a:rPr>
              <a:t> 2016 </a:t>
            </a:r>
            <a:r>
              <a:rPr lang="en-US" sz="2800" b="0" strike="noStrike" spc="-1" dirty="0" err="1">
                <a:solidFill>
                  <a:srgbClr val="000000"/>
                </a:solidFill>
                <a:latin typeface="Times New Roman"/>
                <a:ea typeface="DejaVu Sans"/>
              </a:rPr>
              <a:t>được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tìm</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thấy</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trong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a:t>
            </a:r>
            <a:endParaRPr lang="en-US" sz="2800" b="0" strike="noStrike" spc="-1" dirty="0">
              <a:latin typeface="Arial"/>
            </a:endParaRPr>
          </a:p>
          <a:p>
            <a:pPr marL="228600" indent="-227160">
              <a:lnSpc>
                <a:spcPct val="90000"/>
              </a:lnSpc>
              <a:spcBef>
                <a:spcPts val="1001"/>
              </a:spcBef>
              <a:buClr>
                <a:srgbClr val="000000"/>
              </a:buClr>
              <a:buFont typeface="Arial"/>
              <a:buChar char="•"/>
            </a:pP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có</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rất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nhiều</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nhóm</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khai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thác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vì</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vậy</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không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ai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đủ</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mạnh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tình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huống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một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người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khai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thác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đơn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lẻ</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chiếm</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đa</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số</a:t>
            </a:r>
            <a:r>
              <a:rPr lang="en-US" sz="2800" b="0" strike="noStrike" spc="-1" dirty="0">
                <a:solidFill>
                  <a:srgbClr val="000000"/>
                </a:solidFill>
                <a:latin typeface="Times New Roman"/>
                <a:ea typeface="DejaVu Sans"/>
              </a:rPr>
              <a:t> 51% </a:t>
            </a:r>
            <a:r>
              <a:rPr lang="en-US" sz="2800" b="0" strike="noStrike" spc="-1" dirty="0" err="1">
                <a:solidFill>
                  <a:srgbClr val="000000"/>
                </a:solidFill>
                <a:latin typeface="Times New Roman"/>
                <a:ea typeface="DejaVu Sans"/>
              </a:rPr>
              <a:t>để</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cai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trị</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tất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cả</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điều</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không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thể</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Bitcoin</a:t>
            </a:r>
            <a:r>
              <a:rPr lang="en-US" sz="2800" b="0" strike="noStrike" spc="-1" dirty="0">
                <a:solidFill>
                  <a:srgbClr val="000000"/>
                </a:solidFill>
                <a:latin typeface="Times New Roman"/>
                <a:ea typeface="DejaVu Sans"/>
              </a:rPr>
              <a:t> Cash, </a:t>
            </a:r>
            <a:r>
              <a:rPr lang="en-US" sz="2800" b="0" strike="noStrike" spc="-1" dirty="0" err="1">
                <a:solidFill>
                  <a:srgbClr val="000000"/>
                </a:solidFill>
                <a:latin typeface="Times New Roman"/>
                <a:ea typeface="DejaVu Sans"/>
              </a:rPr>
              <a:t>ngược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lại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rất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tập</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trung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Hiện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tại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đã</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có</a:t>
            </a:r>
            <a:r>
              <a:rPr lang="en-US" sz="2800" b="0" strike="noStrike" spc="-1" dirty="0">
                <a:solidFill>
                  <a:srgbClr val="000000"/>
                </a:solidFill>
                <a:latin typeface="Times New Roman"/>
                <a:ea typeface="DejaVu Sans"/>
              </a:rPr>
              <a:t> 3 </a:t>
            </a:r>
            <a:r>
              <a:rPr lang="en-US" sz="2800" b="0" strike="noStrike" spc="-1" dirty="0" err="1">
                <a:solidFill>
                  <a:srgbClr val="000000"/>
                </a:solidFill>
                <a:latin typeface="Times New Roman"/>
                <a:ea typeface="DejaVu Sans"/>
              </a:rPr>
              <a:t>nhóm</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khai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thác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tạo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ra</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hơn</a:t>
            </a:r>
            <a:r>
              <a:rPr lang="en-US" sz="2800" b="0" strike="noStrike" spc="-1" dirty="0">
                <a:solidFill>
                  <a:srgbClr val="000000"/>
                </a:solidFill>
                <a:latin typeface="Times New Roman"/>
                <a:ea typeface="DejaVu Sans"/>
              </a:rPr>
              <a:t> 51% </a:t>
            </a:r>
            <a:r>
              <a:rPr lang="en-US" sz="2800" b="0" strike="noStrike" spc="-1" dirty="0" err="1">
                <a:solidFill>
                  <a:srgbClr val="000000"/>
                </a:solidFill>
                <a:latin typeface="Times New Roman"/>
                <a:ea typeface="DejaVu Sans"/>
              </a:rPr>
              <a:t>cùng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nhau</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Đây</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có</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thể</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là</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một</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tình</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huống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nguy</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hiểm</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vì</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tương</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lai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của</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tiền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tệ</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trở</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nên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quá</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phụ</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thuộc</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vào</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ba</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loại</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tiền</a:t>
            </a:r>
            <a:r>
              <a:rPr lang="en-US" sz="2800" b="0" strike="noStrike" spc="-1" dirty="0">
                <a:solidFill>
                  <a:srgbClr val="000000"/>
                </a:solidFill>
                <a:latin typeface="Times New Roman"/>
                <a:ea typeface="DejaVu Sans"/>
              </a:rPr>
              <a:t> </a:t>
            </a:r>
            <a:r>
              <a:rPr lang="en-US" sz="2800" b="0" strike="noStrike" spc="-1" dirty="0" err="1">
                <a:solidFill>
                  <a:srgbClr val="000000"/>
                </a:solidFill>
                <a:latin typeface="Times New Roman"/>
                <a:ea typeface="DejaVu Sans"/>
              </a:rPr>
              <a:t>này</a:t>
            </a:r>
            <a:r>
              <a:rPr lang="en-US" sz="2800" b="0" strike="noStrike" spc="-1" dirty="0">
                <a:solidFill>
                  <a:srgbClr val="000000"/>
                </a:solidFill>
                <a:latin typeface="Times New Roman"/>
                <a:ea typeface="DejaVu San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4390" indent="-742950">
              <a:lnSpc>
                <a:spcPct val="90000"/>
              </a:lnSpc>
              <a:buClr>
                <a:srgbClr val="000000"/>
              </a:buClr>
              <a:buFont typeface="+mj-lt"/>
              <a:buAutoNum type="arabicPeriod" startAt="3"/>
            </a:pPr>
            <a:r>
              <a:rPr lang="en-US" sz="4000" b="0" strike="noStrike" spc="-1" dirty="0" err="1" smtClean="0">
                <a:solidFill>
                  <a:srgbClr val="000000"/>
                </a:solidFill>
                <a:latin typeface="Times New Roman"/>
                <a:ea typeface="DejaVu Sans"/>
              </a:rPr>
              <a:t>Bitcoin</a:t>
            </a:r>
            <a:r>
              <a:rPr lang="en-US" sz="4000" b="0" strike="noStrike" spc="-1" dirty="0" smtClean="0">
                <a:solidFill>
                  <a:srgbClr val="000000"/>
                </a:solidFill>
                <a:latin typeface="Times New Roman"/>
                <a:ea typeface="DejaVu Sans"/>
              </a:rPr>
              <a:t> Gold?</a:t>
            </a:r>
            <a:endParaRPr lang="en-US" sz="4000" b="0" strike="noStrike" spc="-1" dirty="0">
              <a:latin typeface="Arial"/>
            </a:endParaRPr>
          </a:p>
        </p:txBody>
      </p:sp>
      <p:sp>
        <p:nvSpPr>
          <p:cNvPr id="227"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160">
              <a:lnSpc>
                <a:spcPct val="90000"/>
              </a:lnSpc>
              <a:spcBef>
                <a:spcPts val="1001"/>
              </a:spcBef>
              <a:buClr>
                <a:srgbClr val="000000"/>
              </a:buClr>
              <a:buFont typeface="Arial"/>
              <a:buChar char="•"/>
            </a:pP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Gold (BTG): </a:t>
            </a: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một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nhánh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của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nhằm</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tìm</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cách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giảm</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ảnh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hưởng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của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những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người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khai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thác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sử</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dụng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thiết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bị</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chuyên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dụng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được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gọi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ASIC </a:t>
            </a:r>
            <a:r>
              <a:rPr lang="en-US" sz="2600" b="0" strike="noStrike" spc="-1" dirty="0" err="1">
                <a:solidFill>
                  <a:srgbClr val="000000"/>
                </a:solidFill>
                <a:latin typeface="Times New Roman"/>
                <a:ea typeface="DejaVu Sans"/>
              </a:rPr>
              <a:t>bằng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cách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thay</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đổi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thuật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toán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PoW</a:t>
            </a:r>
            <a:r>
              <a:rPr lang="en-US" sz="2600" b="0" strike="noStrike" spc="-1" dirty="0">
                <a:solidFill>
                  <a:srgbClr val="000000"/>
                </a:solidFill>
                <a:latin typeface="Times New Roman"/>
                <a:ea typeface="DejaVu Sans"/>
              </a:rPr>
              <a:t> sang </a:t>
            </a:r>
            <a:r>
              <a:rPr lang="en-US" sz="2600" b="0" strike="noStrike" spc="-1" dirty="0" err="1">
                <a:solidFill>
                  <a:srgbClr val="000000"/>
                </a:solidFill>
                <a:latin typeface="Times New Roman"/>
                <a:ea typeface="DejaVu Sans"/>
              </a:rPr>
              <a:t>thuật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toán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Equihash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Mục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tiêu</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đã</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đề</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ra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của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nhóm</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để</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tạo</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ra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phi </a:t>
            </a:r>
            <a:r>
              <a:rPr lang="en-US" sz="2600" b="0" strike="noStrike" spc="-1" dirty="0" err="1">
                <a:solidFill>
                  <a:srgbClr val="000000"/>
                </a:solidFill>
                <a:latin typeface="Times New Roman"/>
                <a:ea typeface="DejaVu Sans"/>
              </a:rPr>
              <a:t>tập</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trung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trở</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lại</a:t>
            </a:r>
            <a:r>
              <a:rPr lang="en-US" sz="2600" b="0" strike="noStrike" spc="-1" dirty="0" smtClean="0">
                <a:solidFill>
                  <a:srgbClr val="000000"/>
                </a:solidFill>
                <a:latin typeface="Times New Roman"/>
                <a:ea typeface="DejaVu Sans"/>
              </a:rPr>
              <a:t>.</a:t>
            </a:r>
            <a:endParaRPr lang="en-US" sz="2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4390" indent="-742950">
              <a:lnSpc>
                <a:spcPct val="90000"/>
              </a:lnSpc>
              <a:buClr>
                <a:srgbClr val="000000"/>
              </a:buClr>
              <a:buFont typeface="+mj-lt"/>
              <a:buAutoNum type="arabicPeriod" startAt="4"/>
            </a:pPr>
            <a:r>
              <a:rPr lang="en-US" sz="4000" b="0" strike="noStrike" spc="-1" dirty="0" err="1" smtClean="0">
                <a:solidFill>
                  <a:srgbClr val="000000"/>
                </a:solidFill>
                <a:latin typeface="Times New Roman"/>
                <a:ea typeface="DejaVu Sans"/>
              </a:rPr>
              <a:t>Litecoin</a:t>
            </a:r>
            <a:r>
              <a:rPr lang="en-US" sz="4000" b="0" strike="noStrike" spc="-1" dirty="0" smtClean="0">
                <a:solidFill>
                  <a:srgbClr val="000000"/>
                </a:solidFill>
                <a:latin typeface="Times New Roman"/>
                <a:ea typeface="DejaVu Sans"/>
              </a:rPr>
              <a:t>?</a:t>
            </a:r>
            <a:endParaRPr lang="en-US" sz="4000" b="0" strike="noStrike" spc="-1" dirty="0">
              <a:latin typeface="Arial"/>
            </a:endParaRPr>
          </a:p>
        </p:txBody>
      </p:sp>
      <p:sp>
        <p:nvSpPr>
          <p:cNvPr id="227"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160">
              <a:lnSpc>
                <a:spcPct val="90000"/>
              </a:lnSpc>
              <a:spcBef>
                <a:spcPts val="1001"/>
              </a:spcBef>
              <a:buClr>
                <a:srgbClr val="000000"/>
              </a:buClr>
              <a:buFont typeface="Arial"/>
              <a:buChar char="•"/>
            </a:pPr>
            <a:r>
              <a:rPr lang="en-US" sz="2600" b="0" strike="noStrike" spc="-1" dirty="0" err="1" smtClean="0">
                <a:solidFill>
                  <a:srgbClr val="000000"/>
                </a:solidFill>
                <a:latin typeface="Times New Roman"/>
                <a:ea typeface="DejaVu Sans"/>
              </a:rPr>
              <a:t>Litecoin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một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loại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tiền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điện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tử</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đã</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được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phát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hành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thông</a:t>
            </a:r>
            <a:r>
              <a:rPr lang="en-US" sz="2600" b="0" strike="noStrike" spc="-1" dirty="0">
                <a:solidFill>
                  <a:srgbClr val="000000"/>
                </a:solidFill>
                <a:latin typeface="Times New Roman"/>
                <a:ea typeface="DejaVu Sans"/>
              </a:rPr>
              <a:t> qua </a:t>
            </a:r>
            <a:r>
              <a:rPr lang="en-US" sz="2600" b="0" strike="noStrike" spc="-1" dirty="0" err="1">
                <a:solidFill>
                  <a:srgbClr val="000000"/>
                </a:solidFill>
                <a:latin typeface="Times New Roman"/>
                <a:ea typeface="DejaVu Sans"/>
              </a:rPr>
              <a:t>một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khách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hàng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trên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GitHub</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vào</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ngày</a:t>
            </a:r>
            <a:r>
              <a:rPr lang="en-US" sz="2600" b="0" strike="noStrike" spc="-1" dirty="0">
                <a:solidFill>
                  <a:srgbClr val="000000"/>
                </a:solidFill>
                <a:latin typeface="Times New Roman"/>
                <a:ea typeface="DejaVu Sans"/>
              </a:rPr>
              <a:t> 7 </a:t>
            </a:r>
            <a:r>
              <a:rPr lang="en-US" sz="2600" b="0" strike="noStrike" spc="-1" dirty="0" err="1">
                <a:solidFill>
                  <a:srgbClr val="000000"/>
                </a:solidFill>
                <a:latin typeface="Times New Roman"/>
                <a:ea typeface="DejaVu Sans"/>
              </a:rPr>
              <a:t>tháng</a:t>
            </a:r>
            <a:r>
              <a:rPr lang="en-US" sz="2600" b="0" strike="noStrike" spc="-1" dirty="0">
                <a:solidFill>
                  <a:srgbClr val="000000"/>
                </a:solidFill>
                <a:latin typeface="Times New Roman"/>
                <a:ea typeface="DejaVu Sans"/>
              </a:rPr>
              <a:t> 10 </a:t>
            </a:r>
            <a:r>
              <a:rPr lang="en-US" sz="2600" b="0" strike="noStrike" spc="-1" dirty="0" err="1">
                <a:solidFill>
                  <a:srgbClr val="000000"/>
                </a:solidFill>
                <a:latin typeface="Times New Roman"/>
                <a:ea typeface="DejaVu Sans"/>
              </a:rPr>
              <a:t>năm</a:t>
            </a:r>
            <a:r>
              <a:rPr lang="en-US" sz="2600" b="0" strike="noStrike" spc="-1" dirty="0">
                <a:solidFill>
                  <a:srgbClr val="000000"/>
                </a:solidFill>
                <a:latin typeface="Times New Roman"/>
                <a:ea typeface="DejaVu Sans"/>
              </a:rPr>
              <a:t> 2011 </a:t>
            </a:r>
            <a:r>
              <a:rPr lang="en-US" sz="2600" b="0" strike="noStrike" spc="-1" dirty="0" err="1">
                <a:solidFill>
                  <a:srgbClr val="000000"/>
                </a:solidFill>
                <a:latin typeface="Times New Roman"/>
                <a:ea typeface="DejaVu Sans"/>
              </a:rPr>
              <a:t>bởi</a:t>
            </a:r>
            <a:r>
              <a:rPr lang="en-US" sz="2600" b="0" strike="noStrike" spc="-1" dirty="0">
                <a:solidFill>
                  <a:srgbClr val="000000"/>
                </a:solidFill>
                <a:latin typeface="Times New Roman"/>
                <a:ea typeface="DejaVu Sans"/>
              </a:rPr>
              <a:t> Charlie Lee, </a:t>
            </a:r>
            <a:r>
              <a:rPr lang="en-US" sz="2600" b="0" strike="noStrike" spc="-1" dirty="0" err="1">
                <a:solidFill>
                  <a:srgbClr val="000000"/>
                </a:solidFill>
                <a:latin typeface="Times New Roman"/>
                <a:ea typeface="DejaVu Sans"/>
              </a:rPr>
              <a:t>Litecoin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sử</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dụng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lịch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xác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nhận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thanh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toán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nhanh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hơn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thuật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toán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mã</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hóa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khác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với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Có</a:t>
            </a:r>
            <a:r>
              <a:rPr lang="en-US" sz="2600" b="0" strike="noStrike" spc="-1" dirty="0">
                <a:solidFill>
                  <a:srgbClr val="000000"/>
                </a:solidFill>
                <a:latin typeface="Times New Roman"/>
                <a:ea typeface="DejaVu Sans"/>
              </a:rPr>
              <a:t> 84 </a:t>
            </a:r>
            <a:r>
              <a:rPr lang="en-US" sz="2600" b="0" strike="noStrike" spc="-1" dirty="0" err="1">
                <a:solidFill>
                  <a:srgbClr val="000000"/>
                </a:solidFill>
                <a:latin typeface="Times New Roman"/>
                <a:ea typeface="DejaVu Sans"/>
              </a:rPr>
              <a:t>triệu</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litecoin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được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lưu</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hành</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cứ</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sau</a:t>
            </a:r>
            <a:r>
              <a:rPr lang="en-US" sz="2600" b="0" strike="noStrike" spc="-1" dirty="0">
                <a:solidFill>
                  <a:srgbClr val="000000"/>
                </a:solidFill>
                <a:latin typeface="Times New Roman"/>
                <a:ea typeface="DejaVu Sans"/>
              </a:rPr>
              <a:t> 2,5 </a:t>
            </a:r>
            <a:r>
              <a:rPr lang="en-US" sz="2600" b="0" strike="noStrike" spc="-1" dirty="0" err="1">
                <a:solidFill>
                  <a:srgbClr val="000000"/>
                </a:solidFill>
                <a:latin typeface="Times New Roman"/>
                <a:ea typeface="DejaVu Sans"/>
              </a:rPr>
              <a:t>phút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trái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ngược</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với</a:t>
            </a:r>
            <a:r>
              <a:rPr lang="en-US" sz="2600" b="0" strike="noStrike" spc="-1" dirty="0">
                <a:solidFill>
                  <a:srgbClr val="000000"/>
                </a:solidFill>
                <a:latin typeface="Times New Roman"/>
                <a:ea typeface="DejaVu Sans"/>
              </a:rPr>
              <a:t> 10 </a:t>
            </a:r>
            <a:r>
              <a:rPr lang="en-US" sz="2600" b="0" strike="noStrike" spc="-1" dirty="0" err="1">
                <a:solidFill>
                  <a:srgbClr val="000000"/>
                </a:solidFill>
                <a:latin typeface="Times New Roman"/>
                <a:ea typeface="DejaVu Sans"/>
              </a:rPr>
              <a:t>phút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đối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với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bitcoin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mạng</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litecoin</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tạo</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ra</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một</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thứ</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gọi</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là</a:t>
            </a:r>
            <a:r>
              <a:rPr lang="en-US" sz="2600" b="0" strike="noStrike" spc="-1" dirty="0">
                <a:solidFill>
                  <a:srgbClr val="000000"/>
                </a:solidFill>
                <a:latin typeface="Times New Roman"/>
                <a:ea typeface="DejaVu Sans"/>
              </a:rPr>
              <a:t> </a:t>
            </a:r>
            <a:r>
              <a:rPr lang="en-US" sz="2600" b="0" strike="noStrike" spc="-1" dirty="0" err="1">
                <a:solidFill>
                  <a:srgbClr val="000000"/>
                </a:solidFill>
                <a:latin typeface="Times New Roman"/>
                <a:ea typeface="DejaVu Sans"/>
              </a:rPr>
              <a:t>khối</a:t>
            </a:r>
            <a:r>
              <a:rPr lang="en-US" sz="2600" b="0" strike="noStrike" spc="-1" dirty="0">
                <a:solidFill>
                  <a:srgbClr val="000000"/>
                </a:solidFill>
                <a:latin typeface="Times New Roman"/>
                <a:ea typeface="DejaVu Sans"/>
              </a:rPr>
              <a:t>.</a:t>
            </a:r>
            <a:endParaRPr lang="en-US" sz="2600" b="0" strike="noStrike" spc="-1" dirty="0">
              <a:latin typeface="Arial"/>
            </a:endParaRPr>
          </a:p>
        </p:txBody>
      </p:sp>
    </p:spTree>
    <p:extLst>
      <p:ext uri="{BB962C8B-B14F-4D97-AF65-F5344CB8AC3E}">
        <p14:creationId xmlns:p14="http://schemas.microsoft.com/office/powerpoint/2010/main" val="39609835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838080" y="365040"/>
            <a:ext cx="10514160" cy="9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25000" lnSpcReduction="20000"/>
          </a:bodyPr>
          <a:lstStyle/>
          <a:p>
            <a:pPr>
              <a:lnSpc>
                <a:spcPct val="90000"/>
              </a:lnSpc>
            </a:pPr>
            <a:r>
              <a:rPr lang="en-US" sz="4400" b="0" strike="noStrike" spc="-1">
                <a:solidFill>
                  <a:srgbClr val="000000"/>
                </a:solidFill>
                <a:latin typeface="Times New Roman"/>
                <a:ea typeface="DejaVu Sans"/>
              </a:rPr>
              <a:t> </a:t>
            </a:r>
            <a:endParaRPr lang="en-US" sz="4400" b="0" strike="noStrike" spc="-1">
              <a:latin typeface="Arial"/>
            </a:endParaRPr>
          </a:p>
        </p:txBody>
      </p:sp>
      <p:pic>
        <p:nvPicPr>
          <p:cNvPr id="229" name="Content Placeholder 3"/>
          <p:cNvPicPr/>
          <p:nvPr/>
        </p:nvPicPr>
        <p:blipFill>
          <a:blip r:embed="rId2"/>
          <a:stretch/>
        </p:blipFill>
        <p:spPr>
          <a:xfrm>
            <a:off x="923400" y="633600"/>
            <a:ext cx="10247040" cy="5113800"/>
          </a:xfrm>
          <a:prstGeom prst="rect">
            <a:avLst/>
          </a:prstGeom>
          <a:ln>
            <a:noFill/>
          </a:ln>
        </p:spPr>
      </p:pic>
      <p:pic>
        <p:nvPicPr>
          <p:cNvPr id="230" name="Picture 4"/>
          <p:cNvPicPr/>
          <p:nvPr/>
        </p:nvPicPr>
        <p:blipFill>
          <a:blip r:embed="rId3"/>
          <a:stretch/>
        </p:blipFill>
        <p:spPr>
          <a:xfrm>
            <a:off x="838080" y="5748840"/>
            <a:ext cx="10332360" cy="559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838080" y="365040"/>
            <a:ext cx="10514160" cy="55154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3040" indent="-741600" algn="ctr">
              <a:lnSpc>
                <a:spcPct val="90000"/>
              </a:lnSpc>
              <a:buClr>
                <a:srgbClr val="000000"/>
              </a:buClr>
              <a:buFont typeface="Calibri Light"/>
              <a:buAutoNum type="arabicPeriod" startAt="2"/>
            </a:pPr>
            <a:r>
              <a:rPr lang="en-US" sz="4000" b="1" strike="noStrike" spc="-1" dirty="0" err="1">
                <a:solidFill>
                  <a:srgbClr val="000000"/>
                </a:solidFill>
                <a:latin typeface="Times New Roman"/>
                <a:ea typeface="DejaVu Sans"/>
              </a:rPr>
              <a:t>Phương</a:t>
            </a:r>
            <a:r>
              <a:rPr lang="en-US" sz="4000" b="1" strike="noStrike" spc="-1" dirty="0">
                <a:solidFill>
                  <a:srgbClr val="000000"/>
                </a:solidFill>
                <a:latin typeface="Times New Roman"/>
                <a:ea typeface="DejaVu Sans"/>
              </a:rPr>
              <a:t> </a:t>
            </a:r>
            <a:r>
              <a:rPr lang="en-US" sz="4000" b="1" strike="noStrike" spc="-1" dirty="0" err="1">
                <a:solidFill>
                  <a:srgbClr val="000000"/>
                </a:solidFill>
                <a:latin typeface="Times New Roman"/>
                <a:ea typeface="DejaVu Sans"/>
              </a:rPr>
              <a:t>pháp</a:t>
            </a:r>
            <a:r>
              <a:rPr lang="en-US" sz="4000" b="1" strike="noStrike" spc="-1" dirty="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PoW</a:t>
            </a:r>
            <a:r>
              <a:rPr lang="en-US" sz="4000" b="1" strike="noStrike" spc="-1" dirty="0" smtClean="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trong</a:t>
            </a:r>
            <a:r>
              <a:rPr lang="en-US" sz="4000" b="1" strike="noStrike" spc="-1" dirty="0" smtClean="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các</a:t>
            </a:r>
            <a:r>
              <a:rPr lang="en-US" sz="4000" b="1" strike="noStrike" spc="-1" dirty="0" smtClean="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hệ</a:t>
            </a:r>
            <a:r>
              <a:rPr lang="en-US" sz="4000" b="1" strike="noStrike" spc="-1" dirty="0" smtClean="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thống</a:t>
            </a:r>
            <a:r>
              <a:rPr lang="en-US" sz="4000" b="1" strike="noStrike" spc="-1" dirty="0" smtClean="0">
                <a:solidFill>
                  <a:srgbClr val="000000"/>
                </a:solidFill>
                <a:latin typeface="Times New Roman"/>
                <a:ea typeface="DejaVu Sans"/>
              </a:rPr>
              <a:t> </a:t>
            </a:r>
            <a:r>
              <a:rPr lang="en-US" sz="4000" b="1" strike="noStrike" spc="-1" dirty="0" err="1" smtClean="0">
                <a:solidFill>
                  <a:srgbClr val="000000"/>
                </a:solidFill>
                <a:latin typeface="Times New Roman"/>
                <a:ea typeface="DejaVu Sans"/>
              </a:rPr>
              <a:t>Bitcoin</a:t>
            </a:r>
            <a:r>
              <a:rPr lang="en-US" sz="4000" b="1" strike="noStrike" spc="-1" dirty="0" smtClean="0">
                <a:solidFill>
                  <a:srgbClr val="000000"/>
                </a:solidFill>
                <a:latin typeface="Times New Roman"/>
                <a:ea typeface="DejaVu Sans"/>
              </a:rPr>
              <a:t> family</a:t>
            </a:r>
            <a:endParaRPr lang="en-US" sz="4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3040" indent="-741600">
              <a:lnSpc>
                <a:spcPct val="90000"/>
              </a:lnSpc>
              <a:buClr>
                <a:srgbClr val="000000"/>
              </a:buClr>
              <a:buFont typeface="Calibri Light"/>
              <a:buAutoNum type="alphaUcPeriod"/>
            </a:pPr>
            <a:r>
              <a:rPr lang="en-US" sz="4000" b="0" strike="noStrike" spc="-1">
                <a:solidFill>
                  <a:srgbClr val="000000"/>
                </a:solidFill>
                <a:latin typeface="Times New Roman"/>
                <a:ea typeface="DejaVu Sans"/>
              </a:rPr>
              <a:t>Bằng chứng công việc (Proof of Work) là gì?</a:t>
            </a:r>
            <a:endParaRPr lang="en-US" sz="4000" b="0" strike="noStrike" spc="-1">
              <a:latin typeface="Arial"/>
            </a:endParaRPr>
          </a:p>
        </p:txBody>
      </p:sp>
      <p:sp>
        <p:nvSpPr>
          <p:cNvPr id="233" name="CustomShape 2"/>
          <p:cNvSpPr/>
          <p:nvPr/>
        </p:nvSpPr>
        <p:spPr>
          <a:xfrm>
            <a:off x="838080" y="1825560"/>
            <a:ext cx="10514160" cy="45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228600" indent="-227160">
              <a:lnSpc>
                <a:spcPct val="90000"/>
              </a:lnSpc>
              <a:spcBef>
                <a:spcPts val="1001"/>
              </a:spcBef>
              <a:buClr>
                <a:srgbClr val="000000"/>
              </a:buClr>
              <a:buFont typeface="Arial"/>
              <a:buChar char="•"/>
            </a:pPr>
            <a:r>
              <a:rPr lang="en-US" sz="2800" b="0" strike="noStrike" spc="-1">
                <a:solidFill>
                  <a:srgbClr val="000000"/>
                </a:solidFill>
                <a:latin typeface="Times New Roman"/>
                <a:ea typeface="DejaVu Sans"/>
              </a:rPr>
              <a:t>Ra đời lần đầu tiên vào năm 1993, khái niệm Bằng chứng công việc (Proof of Work) được phát triển để ngăn chặn các cuộc tấn công từ chối dịch vụ (nỗ lực làm cho những người dùng không thể sử dụng tài nguyên của một máy tính) và sự lạm dụng dịch vụ khác như spam mạng lưới, bằng cách yêu cầu một số công việc từ phía người sử dụng dịch vụ, thông thường là thời gian xử lý của máy tính.</a:t>
            </a:r>
            <a:endParaRPr lang="en-US" sz="2800" b="0" strike="noStrike" spc="-1">
              <a:latin typeface="Arial"/>
            </a:endParaRPr>
          </a:p>
          <a:p>
            <a:pPr marL="228600" indent="-227160">
              <a:lnSpc>
                <a:spcPct val="90000"/>
              </a:lnSpc>
              <a:spcBef>
                <a:spcPts val="1001"/>
              </a:spcBef>
              <a:buClr>
                <a:srgbClr val="000000"/>
              </a:buClr>
              <a:buFont typeface="Arial"/>
              <a:buChar char="•"/>
            </a:pPr>
            <a:r>
              <a:rPr lang="en-US" sz="2800" b="0" strike="noStrike" spc="-1">
                <a:solidFill>
                  <a:srgbClr val="000000"/>
                </a:solidFill>
                <a:latin typeface="Times New Roman"/>
                <a:ea typeface="DejaVu Sans"/>
              </a:rPr>
              <a:t>Năm 2009, Bitcoin đã giới thiệu một phương thức đổi mới để sử dụng Proof of Work như một thuật toán đồng thuận để xác thực các giao dịch và gửi các khối mới lên chuỗi khối (blockchain).</a:t>
            </a:r>
            <a:endParaRPr lang="en-US" sz="2800" b="0" strike="noStrike" spc="-1">
              <a:latin typeface="Arial"/>
            </a:endParaRPr>
          </a:p>
          <a:p>
            <a:pPr marL="228600" indent="-227160">
              <a:lnSpc>
                <a:spcPct val="90000"/>
              </a:lnSpc>
              <a:spcBef>
                <a:spcPts val="1001"/>
              </a:spcBef>
              <a:buClr>
                <a:srgbClr val="000000"/>
              </a:buClr>
              <a:buFont typeface="Arial"/>
              <a:buChar char="•"/>
            </a:pPr>
            <a:r>
              <a:rPr lang="en-US" sz="2800" b="0" strike="noStrike" spc="-1">
                <a:solidFill>
                  <a:srgbClr val="000000"/>
                </a:solidFill>
                <a:latin typeface="Times New Roman"/>
                <a:ea typeface="DejaVu Sans"/>
              </a:rPr>
              <a:t>Kể từ đó Proof of Work đã lan rộng trở thành một thuật toán đồng thuận được sử dụng rộng rãi ở nhiều loại tiền điện tử.</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3040" indent="-741600">
              <a:lnSpc>
                <a:spcPct val="90000"/>
              </a:lnSpc>
              <a:buClr>
                <a:srgbClr val="000000"/>
              </a:buClr>
              <a:buFont typeface="Calibri Light"/>
              <a:buAutoNum type="alphaUcPeriod" startAt="2"/>
            </a:pPr>
            <a:r>
              <a:rPr lang="en-US" sz="4000" b="0" strike="noStrike" spc="-1">
                <a:solidFill>
                  <a:srgbClr val="000000"/>
                </a:solidFill>
                <a:latin typeface="Times New Roman"/>
                <a:ea typeface="DejaVu Sans"/>
              </a:rPr>
              <a:t>Proof of Work hoạt động như thế nào?</a:t>
            </a:r>
            <a:endParaRPr lang="en-US" sz="4000" b="0" strike="noStrike" spc="-1">
              <a:latin typeface="Arial"/>
            </a:endParaRPr>
          </a:p>
        </p:txBody>
      </p:sp>
      <p:sp>
        <p:nvSpPr>
          <p:cNvPr id="235"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160">
              <a:lnSpc>
                <a:spcPct val="90000"/>
              </a:lnSpc>
              <a:spcBef>
                <a:spcPts val="1001"/>
              </a:spcBef>
              <a:buClr>
                <a:srgbClr val="000000"/>
              </a:buClr>
              <a:buFont typeface="Arial"/>
              <a:buChar char="•"/>
            </a:pPr>
            <a:r>
              <a:rPr lang="en-US" sz="2800" b="0" strike="noStrike" spc="-1">
                <a:solidFill>
                  <a:srgbClr val="000000"/>
                </a:solidFill>
                <a:latin typeface="Times New Roman"/>
                <a:ea typeface="DejaVu Sans"/>
              </a:rPr>
              <a:t>Nói một cách ngắn gọn, các thợ đào (miner) trên một mạng lưới sẽ cạnh tranh với nhau để giải quyết các vấn đề tính toán phức tạp. Các vấn đề này khó giải quyết nhưng dễ để xác thực giải pháp đúng cho chúng. Sau khi một thợ đào đã tìm ra giải pháp cho một vấn đề, họ sẽ có thể gửi khối đó lên mạng lưới, khi đó tất cả các thợ đào khác sẽ xác thực liệu giải pháp đó có đúng không.</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3040" indent="-741600">
              <a:lnSpc>
                <a:spcPct val="90000"/>
              </a:lnSpc>
              <a:buClr>
                <a:srgbClr val="000000"/>
              </a:buClr>
              <a:buFont typeface="Calibri Light"/>
              <a:buAutoNum type="alphaUcPeriod" startAt="3"/>
            </a:pPr>
            <a:r>
              <a:rPr lang="en-US" sz="4000" b="0" strike="noStrike" spc="-1">
                <a:solidFill>
                  <a:srgbClr val="000000"/>
                </a:solidFill>
                <a:latin typeface="Times New Roman"/>
                <a:ea typeface="DejaVu Sans"/>
              </a:rPr>
              <a:t>Khai thác (đào) tiền điện tử là gì?</a:t>
            </a:r>
            <a:endParaRPr lang="en-US" sz="4000" b="0" strike="noStrike" spc="-1">
              <a:latin typeface="Arial"/>
            </a:endParaRPr>
          </a:p>
        </p:txBody>
      </p:sp>
      <p:sp>
        <p:nvSpPr>
          <p:cNvPr id="237"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160">
              <a:lnSpc>
                <a:spcPct val="90000"/>
              </a:lnSpc>
              <a:spcBef>
                <a:spcPts val="1001"/>
              </a:spcBef>
              <a:buClr>
                <a:srgbClr val="000000"/>
              </a:buClr>
              <a:buFont typeface="Arial"/>
              <a:buChar char="•"/>
            </a:pPr>
            <a:r>
              <a:rPr lang="en-US" sz="2600" b="0" strike="noStrike" spc="-1">
                <a:solidFill>
                  <a:srgbClr val="000000"/>
                </a:solidFill>
                <a:latin typeface="Times New Roman"/>
                <a:ea typeface="DejaVu Sans"/>
              </a:rPr>
              <a:t>Đào tiền điện tử là một trong những yếu tố chính cho phép tiền điện tử hoạt động như là một mạng lưới phi tập trung ngang hàng mà không cần đến sự điều hành của một tổ chức tập trung bên thứ ba.</a:t>
            </a:r>
            <a:endParaRPr lang="en-US" sz="2600" b="0" strike="noStrike" spc="-1">
              <a:latin typeface="Arial"/>
            </a:endParaRPr>
          </a:p>
          <a:p>
            <a:pPr marL="228600" indent="-227160">
              <a:lnSpc>
                <a:spcPct val="90000"/>
              </a:lnSpc>
              <a:spcBef>
                <a:spcPts val="1001"/>
              </a:spcBef>
              <a:buClr>
                <a:srgbClr val="000000"/>
              </a:buClr>
              <a:buFont typeface="Arial"/>
              <a:buChar char="•"/>
            </a:pPr>
            <a:r>
              <a:rPr lang="en-US" sz="2600" b="0" strike="noStrike" spc="-1">
                <a:solidFill>
                  <a:srgbClr val="000000"/>
                </a:solidFill>
                <a:latin typeface="Times New Roman"/>
                <a:ea typeface="DejaVu Sans"/>
              </a:rPr>
              <a:t>Nó là một quá trình trong đó các giao dịch giữa những người dùng được xác thực và thêm vào sổ cái công khai trên blockchain và quá trình này cũng đưa các đồng tiền mới vào dòng tiền đang lưu thông.</a:t>
            </a:r>
            <a:endParaRPr lang="en-US" sz="2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3040" indent="-741600">
              <a:lnSpc>
                <a:spcPct val="90000"/>
              </a:lnSpc>
              <a:buClr>
                <a:srgbClr val="000000"/>
              </a:buClr>
              <a:buFont typeface="Calibri Light"/>
              <a:buAutoNum type="alphaUcPeriod" startAt="4"/>
            </a:pPr>
            <a:r>
              <a:rPr lang="en-US" sz="4000" b="0" strike="noStrike" spc="-1">
                <a:solidFill>
                  <a:srgbClr val="000000"/>
                </a:solidFill>
                <a:latin typeface="Calibri Light"/>
                <a:ea typeface="DejaVu Sans"/>
              </a:rPr>
              <a:t>Tiền điện tử được đào như thế nào?</a:t>
            </a:r>
            <a:endParaRPr lang="en-US" sz="4000" b="0" strike="noStrike" spc="-1">
              <a:latin typeface="Arial"/>
            </a:endParaRPr>
          </a:p>
        </p:txBody>
      </p:sp>
      <p:pic>
        <p:nvPicPr>
          <p:cNvPr id="239" name="Content Placeholder 3"/>
          <p:cNvPicPr/>
          <p:nvPr/>
        </p:nvPicPr>
        <p:blipFill>
          <a:blip r:embed="rId2"/>
          <a:stretch/>
        </p:blipFill>
        <p:spPr>
          <a:xfrm>
            <a:off x="838080" y="1810800"/>
            <a:ext cx="10514160" cy="2460960"/>
          </a:xfrm>
          <a:prstGeom prst="rect">
            <a:avLst/>
          </a:prstGeom>
          <a:ln>
            <a:noFill/>
          </a:ln>
        </p:spPr>
      </p:pic>
      <p:sp>
        <p:nvSpPr>
          <p:cNvPr id="240" name="CustomShape 2"/>
          <p:cNvSpPr/>
          <p:nvPr/>
        </p:nvSpPr>
        <p:spPr>
          <a:xfrm>
            <a:off x="5982840" y="1693080"/>
            <a:ext cx="2249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imes New Roman"/>
                <a:ea typeface="DejaVu Sans"/>
              </a:rPr>
              <a:t>4,294,967,295</a:t>
            </a:r>
            <a:endParaRPr lang="en-US" sz="2800" b="0" strike="noStrike" spc="-1">
              <a:latin typeface="Arial"/>
            </a:endParaRPr>
          </a:p>
        </p:txBody>
      </p:sp>
      <p:pic>
        <p:nvPicPr>
          <p:cNvPr id="241" name="Picture 8"/>
          <p:cNvPicPr/>
          <p:nvPr/>
        </p:nvPicPr>
        <p:blipFill>
          <a:blip r:embed="rId3"/>
          <a:stretch/>
        </p:blipFill>
        <p:spPr>
          <a:xfrm>
            <a:off x="948600" y="4390920"/>
            <a:ext cx="10293120" cy="2162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838080" y="199080"/>
            <a:ext cx="10514160" cy="11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25000" lnSpcReduction="20000"/>
          </a:bodyPr>
          <a:lstStyle/>
          <a:p>
            <a:pPr>
              <a:lnSpc>
                <a:spcPct val="90000"/>
              </a:lnSpc>
            </a:pPr>
            <a:r>
              <a:rPr lang="en-US" sz="4000" b="0" strike="noStrike" spc="-1">
                <a:solidFill>
                  <a:srgbClr val="000000"/>
                </a:solidFill>
                <a:latin typeface="Times New Roman"/>
                <a:ea typeface="DejaVu Sans"/>
              </a:rPr>
              <a:t> </a:t>
            </a:r>
            <a:endParaRPr lang="en-US" sz="4000" b="0" strike="noStrike" spc="-1">
              <a:latin typeface="Arial"/>
            </a:endParaRPr>
          </a:p>
        </p:txBody>
      </p:sp>
      <p:pic>
        <p:nvPicPr>
          <p:cNvPr id="243" name="Content Placeholder 3"/>
          <p:cNvPicPr/>
          <p:nvPr/>
        </p:nvPicPr>
        <p:blipFill>
          <a:blip r:embed="rId2"/>
          <a:stretch/>
        </p:blipFill>
        <p:spPr>
          <a:xfrm>
            <a:off x="946800" y="319320"/>
            <a:ext cx="10514160" cy="3029040"/>
          </a:xfrm>
          <a:prstGeom prst="rect">
            <a:avLst/>
          </a:prstGeom>
          <a:ln>
            <a:noFill/>
          </a:ln>
        </p:spPr>
      </p:pic>
      <p:pic>
        <p:nvPicPr>
          <p:cNvPr id="244" name="Picture 6"/>
          <p:cNvPicPr/>
          <p:nvPr/>
        </p:nvPicPr>
        <p:blipFill>
          <a:blip r:embed="rId3"/>
          <a:stretch/>
        </p:blipFill>
        <p:spPr>
          <a:xfrm>
            <a:off x="946800" y="3440160"/>
            <a:ext cx="10514160" cy="3049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latin typeface="Times New Roman"/>
                <a:ea typeface="DejaVu Sans"/>
              </a:rPr>
              <a:t>Khối dữ liệu (Block)?</a:t>
            </a:r>
            <a:endParaRPr lang="en-US" sz="4400" b="0" strike="noStrike" spc="-1">
              <a:latin typeface="Arial"/>
            </a:endParaRPr>
          </a:p>
        </p:txBody>
      </p:sp>
      <p:pic>
        <p:nvPicPr>
          <p:cNvPr id="162" name="Content Placeholder 4"/>
          <p:cNvPicPr/>
          <p:nvPr/>
        </p:nvPicPr>
        <p:blipFill>
          <a:blip r:embed="rId2"/>
          <a:stretch/>
        </p:blipFill>
        <p:spPr>
          <a:xfrm>
            <a:off x="3764160" y="1750680"/>
            <a:ext cx="2087280" cy="1631880"/>
          </a:xfrm>
          <a:prstGeom prst="rect">
            <a:avLst/>
          </a:prstGeom>
          <a:ln>
            <a:noFill/>
          </a:ln>
        </p:spPr>
      </p:pic>
      <p:sp>
        <p:nvSpPr>
          <p:cNvPr id="163" name="CustomShape 2"/>
          <p:cNvSpPr/>
          <p:nvPr/>
        </p:nvSpPr>
        <p:spPr>
          <a:xfrm>
            <a:off x="6172200" y="1825560"/>
            <a:ext cx="518004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160">
              <a:lnSpc>
                <a:spcPct val="90000"/>
              </a:lnSpc>
              <a:spcBef>
                <a:spcPts val="1001"/>
              </a:spcBef>
              <a:buClr>
                <a:srgbClr val="000000"/>
              </a:buClr>
              <a:buFont typeface="Arial"/>
              <a:buChar char="•"/>
            </a:pPr>
            <a:r>
              <a:rPr lang="en-US" sz="2800" b="0" strike="noStrike" spc="-1">
                <a:solidFill>
                  <a:srgbClr val="000000"/>
                </a:solidFill>
                <a:latin typeface="Times New Roman"/>
                <a:ea typeface="DejaVu Sans"/>
              </a:rPr>
              <a:t>Là đơn vị lưu trữ cơ bản của blockchain</a:t>
            </a:r>
            <a:endParaRPr lang="en-US" sz="2800" b="0" strike="noStrike" spc="-1">
              <a:latin typeface="Arial"/>
            </a:endParaRPr>
          </a:p>
          <a:p>
            <a:pPr marL="228600" indent="-227160">
              <a:lnSpc>
                <a:spcPct val="90000"/>
              </a:lnSpc>
              <a:spcBef>
                <a:spcPts val="1001"/>
              </a:spcBef>
              <a:buClr>
                <a:srgbClr val="000000"/>
              </a:buClr>
              <a:buFont typeface="Arial"/>
              <a:buChar char="•"/>
            </a:pPr>
            <a:r>
              <a:rPr lang="en-US" sz="2800" b="0" strike="noStrike" spc="-1">
                <a:solidFill>
                  <a:srgbClr val="000000"/>
                </a:solidFill>
                <a:latin typeface="Times New Roman"/>
                <a:ea typeface="DejaVu Sans"/>
              </a:rPr>
              <a:t>Dữ liệu sẽ được đóng gói thành 1 khối vào khối này sẽ được khóa lại bằng 1 thuật toán mã hóa. Khi đã khóa xong thì dữ liệu sẽ không thể thay đổi được nữa</a:t>
            </a:r>
            <a:endParaRPr lang="en-US" sz="2800" b="0" strike="noStrike" spc="-1">
              <a:latin typeface="Arial"/>
            </a:endParaRPr>
          </a:p>
        </p:txBody>
      </p:sp>
      <p:pic>
        <p:nvPicPr>
          <p:cNvPr id="164" name="Picture 5"/>
          <p:cNvPicPr/>
          <p:nvPr/>
        </p:nvPicPr>
        <p:blipFill>
          <a:blip r:embed="rId3"/>
          <a:stretch/>
        </p:blipFill>
        <p:spPr>
          <a:xfrm>
            <a:off x="1005840" y="3749040"/>
            <a:ext cx="4845600" cy="1690920"/>
          </a:xfrm>
          <a:prstGeom prst="rect">
            <a:avLst/>
          </a:prstGeom>
          <a:ln>
            <a:noFill/>
          </a:ln>
        </p:spPr>
      </p:pic>
      <p:pic>
        <p:nvPicPr>
          <p:cNvPr id="165" name="Picture 164"/>
          <p:cNvPicPr/>
          <p:nvPr/>
        </p:nvPicPr>
        <p:blipFill>
          <a:blip r:embed="rId4"/>
          <a:stretch/>
        </p:blipFill>
        <p:spPr>
          <a:xfrm>
            <a:off x="1005840" y="1737360"/>
            <a:ext cx="2151720" cy="1645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838080" y="199080"/>
            <a:ext cx="10514160" cy="11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25000" lnSpcReduction="20000"/>
          </a:bodyPr>
          <a:lstStyle/>
          <a:p>
            <a:pPr>
              <a:lnSpc>
                <a:spcPct val="90000"/>
              </a:lnSpc>
            </a:pPr>
            <a:r>
              <a:rPr lang="en-US" sz="4000" b="0" strike="noStrike" spc="-1">
                <a:solidFill>
                  <a:srgbClr val="000000"/>
                </a:solidFill>
                <a:latin typeface="Times New Roman"/>
                <a:ea typeface="DejaVu Sans"/>
              </a:rPr>
              <a:t> </a:t>
            </a:r>
            <a:endParaRPr lang="en-US" sz="4000" b="0" strike="noStrike" spc="-1">
              <a:latin typeface="Arial"/>
            </a:endParaRPr>
          </a:p>
        </p:txBody>
      </p:sp>
      <p:pic>
        <p:nvPicPr>
          <p:cNvPr id="246" name="Picture 245"/>
          <p:cNvPicPr/>
          <p:nvPr/>
        </p:nvPicPr>
        <p:blipFill>
          <a:blip r:embed="rId2"/>
          <a:stretch/>
        </p:blipFill>
        <p:spPr>
          <a:xfrm>
            <a:off x="360" y="3960"/>
            <a:ext cx="12191040" cy="6853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Picture 246"/>
          <p:cNvPicPr/>
          <p:nvPr/>
        </p:nvPicPr>
        <p:blipFill>
          <a:blip r:embed="rId2"/>
          <a:stretch/>
        </p:blipFill>
        <p:spPr>
          <a:xfrm>
            <a:off x="91440" y="55080"/>
            <a:ext cx="12099960" cy="6802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838080" y="199080"/>
            <a:ext cx="10514160" cy="11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25000" lnSpcReduction="20000"/>
          </a:bodyPr>
          <a:lstStyle/>
          <a:p>
            <a:pPr>
              <a:lnSpc>
                <a:spcPct val="90000"/>
              </a:lnSpc>
            </a:pPr>
            <a:r>
              <a:rPr lang="en-US" sz="4000" b="0" strike="noStrike" spc="-1">
                <a:solidFill>
                  <a:srgbClr val="000000"/>
                </a:solidFill>
                <a:latin typeface="Times New Roman"/>
                <a:ea typeface="DejaVu Sans"/>
              </a:rPr>
              <a:t> </a:t>
            </a:r>
            <a:endParaRPr lang="en-US" sz="4000" b="0" strike="noStrike" spc="-1">
              <a:latin typeface="Arial"/>
            </a:endParaRPr>
          </a:p>
        </p:txBody>
      </p:sp>
      <p:pic>
        <p:nvPicPr>
          <p:cNvPr id="249" name="Content Placeholder 3"/>
          <p:cNvPicPr/>
          <p:nvPr/>
        </p:nvPicPr>
        <p:blipFill>
          <a:blip r:embed="rId2"/>
          <a:stretch/>
        </p:blipFill>
        <p:spPr>
          <a:xfrm>
            <a:off x="2317680" y="715320"/>
            <a:ext cx="7549200" cy="5412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743040" indent="-741600">
              <a:lnSpc>
                <a:spcPct val="90000"/>
              </a:lnSpc>
              <a:buClr>
                <a:srgbClr val="000000"/>
              </a:buClr>
              <a:buFont typeface="Calibri Light"/>
              <a:buAutoNum type="alphaUcPeriod" startAt="5"/>
            </a:pPr>
            <a:r>
              <a:rPr lang="en-US" sz="4000" b="0" strike="noStrike" spc="-1">
                <a:solidFill>
                  <a:srgbClr val="000000"/>
                </a:solidFill>
                <a:latin typeface="Times New Roman"/>
                <a:ea typeface="DejaVu Sans"/>
              </a:rPr>
              <a:t>Mỏ đào (mining pool)</a:t>
            </a:r>
            <a:endParaRPr lang="en-US" sz="4000" b="0" strike="noStrike" spc="-1">
              <a:latin typeface="Arial"/>
            </a:endParaRPr>
          </a:p>
        </p:txBody>
      </p:sp>
      <p:sp>
        <p:nvSpPr>
          <p:cNvPr id="251" name="CustomShape 2"/>
          <p:cNvSpPr/>
          <p:nvPr/>
        </p:nvSpPr>
        <p:spPr>
          <a:xfrm>
            <a:off x="838080" y="1825560"/>
            <a:ext cx="10514160" cy="434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160">
              <a:lnSpc>
                <a:spcPct val="90000"/>
              </a:lnSpc>
              <a:spcBef>
                <a:spcPts val="1001"/>
              </a:spcBef>
              <a:buClr>
                <a:srgbClr val="000000"/>
              </a:buClr>
              <a:buFont typeface="Arial"/>
              <a:buChar char="•"/>
            </a:pPr>
            <a:r>
              <a:rPr lang="en-US" sz="2800" b="0" strike="noStrike" spc="-1">
                <a:solidFill>
                  <a:srgbClr val="000000"/>
                </a:solidFill>
                <a:latin typeface="Times New Roman"/>
                <a:ea typeface="DejaVu Sans"/>
              </a:rPr>
              <a:t>Mặc dù khối phần thưởng được trao cho thợ đào đã phát hiện ra mã băm hợp lệ đầu tiên, nhưng xác suất để một thợ đào có thể tìm thấy mã băm tương ứng với phần công suất đào của họ trong tổng công suất đào trên mạng. Những thợ đào với công suất đào chiếm tỉ lệ nhỏ trong tổng công suất có cơ hội tự tìm ra khối tiếp theo rất thấp. Các mỏ đào được tạo ra để giải quyết vấn đề này, các mỏ là tổng hợp các tài nguyên của các thợ mỏ - những người chia sẻ sức mạnh xử lý của họ qua mạng - để chia phần thưởng bằng nhau cho tất cả mọi người trong mỏ đào dựa vào số lượng công việc họ đóng góp vào xác suất tìm ra một khối.</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838080" y="344160"/>
            <a:ext cx="10514160" cy="8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25000" lnSpcReduction="20000"/>
          </a:bodyPr>
          <a:lstStyle/>
          <a:p>
            <a:pPr>
              <a:lnSpc>
                <a:spcPct val="90000"/>
              </a:lnSpc>
            </a:pPr>
            <a:r>
              <a:rPr lang="en-US" sz="4400" b="0" strike="noStrike" spc="-1">
                <a:solidFill>
                  <a:srgbClr val="000000"/>
                </a:solidFill>
                <a:latin typeface="Times New Roman"/>
                <a:ea typeface="DejaVu Sans"/>
              </a:rPr>
              <a:t> </a:t>
            </a:r>
            <a:endParaRPr lang="en-US" sz="4400" b="0" strike="noStrike" spc="-1">
              <a:latin typeface="Arial"/>
            </a:endParaRPr>
          </a:p>
        </p:txBody>
      </p:sp>
      <p:pic>
        <p:nvPicPr>
          <p:cNvPr id="253" name="Picture 1">
            <a:hlinkClick r:id="" action="ppaction://media"/>
          </p:cNvPr>
          <p:cNvPicPr/>
          <p:nvPr>
            <a:videoFile r:link="rId2"/>
            <p:extLst>
              <p:ext uri="{DAA4B4D4-6D71-4841-9C94-3DE7FCFB9230}">
                <p14:media xmlns:p14="http://schemas.microsoft.com/office/powerpoint/2010/main" r:embed="rId1"/>
              </p:ext>
            </p:extLst>
          </p:nvPr>
        </p:nvPicPr>
        <p:blipFill>
          <a:blip r:embed="rId4"/>
        </p:blipFill>
        <p:spPr>
          <a:xfrm>
            <a:off x="993600" y="506880"/>
            <a:ext cx="10247040" cy="5668560"/>
          </a:xfrm>
          <a:prstGeom prst="rect">
            <a:avLst/>
          </a:prstGeom>
          <a:ln>
            <a:noFill/>
          </a:ln>
        </p:spPr>
      </p:pic>
    </p:spTree>
  </p:cSld>
  <p:clrMapOvr>
    <a:masterClrMapping/>
  </p:clrMapOvr>
  <p:timing>
    <p:tnLst>
      <p:par>
        <p:cTn id="1" dur="indefinite" restart="never" nodeType="tmRoot">
          <p:childTnLst>
            <p:seq>
              <p:cTn id="2" restart="whenNotActive" fill="hold" nodeType="interactiveSeq">
                <p:childTnLst>
                  <p:par>
                    <p:cTn id="3" fill="hold">
                      <p:childTnLst>
                        <p:par>
                          <p:cTn id="4" fill="hold">
                            <p:stCondLst>
                              <p:cond delay="0"/>
                            </p:stCondLst>
                            <p:childTnLst>
                              <p:par>
                                <p:cTn id="5" presetClass="mediacall" fill="hold" nodeType="clickEffect">
                                  <p:stCondLst>
                                    <p:cond delay="0"/>
                                  </p:stCondLst>
                                  <p:childTnLst>
                                    <p:cmd type="call" cmd="togglePause">
                                      <p:cBhvr>
                                        <p:cTn id="6" dur="1" fill="hold"/>
                                        <p:tgtEl>
                                          <p:spTgt spid="253"/>
                                        </p:tgtEl>
                                      </p:cBhvr>
                                    </p:cmd>
                                  </p:childTnLst>
                                </p:cTn>
                              </p:par>
                            </p:childTnLst>
                          </p:cTn>
                        </p:par>
                      </p:childTnLst>
                    </p:cTn>
                  </p:par>
                </p:childTnLst>
              </p:cTn>
              <p:prevCondLst>
                <p:cond evt="onPrev" delay="0">
                  <p:tgtEl>
                    <p:sldTgt/>
                  </p:tgtEl>
                </p:cond>
              </p:prevCondLst>
              <p:nextCondLst>
                <p:cond evt="onNext" delay="0">
                  <p:tgtEl>
                    <p:sldTgt/>
                  </p:tgtEl>
                </p:cond>
              </p:nextCondLst>
            </p:seq>
            <p:seq>
              <p:cTn id="7"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853846" y="506929"/>
            <a:ext cx="10514160" cy="44749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4000" b="1" strike="noStrike" spc="-1" dirty="0">
                <a:solidFill>
                  <a:srgbClr val="000000"/>
                </a:solidFill>
                <a:latin typeface="Times New Roman"/>
                <a:ea typeface="DejaVu Sans"/>
              </a:rPr>
              <a:t>3. Demo</a:t>
            </a:r>
            <a:endParaRPr lang="en-US" sz="4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sp>
      <p:sp>
        <p:nvSpPr>
          <p:cNvPr id="167" name="CustomShape 2"/>
          <p:cNvSpPr/>
          <p:nvPr/>
        </p:nvSpPr>
        <p:spPr>
          <a:xfrm>
            <a:off x="609480" y="1604520"/>
            <a:ext cx="2612160" cy="3976560"/>
          </a:xfrm>
          <a:prstGeom prst="rect">
            <a:avLst/>
          </a:prstGeom>
          <a:noFill/>
          <a:ln>
            <a:noFill/>
          </a:ln>
        </p:spPr>
        <p:style>
          <a:lnRef idx="0">
            <a:scrgbClr r="0" g="0" b="0"/>
          </a:lnRef>
          <a:fillRef idx="0">
            <a:scrgbClr r="0" g="0" b="0"/>
          </a:fillRef>
          <a:effectRef idx="0">
            <a:scrgbClr r="0" g="0" b="0"/>
          </a:effectRef>
          <a:fontRef idx="minor"/>
        </p:style>
      </p:sp>
      <p:sp>
        <p:nvSpPr>
          <p:cNvPr id="168" name="CustomShape 3"/>
          <p:cNvSpPr/>
          <p:nvPr/>
        </p:nvSpPr>
        <p:spPr>
          <a:xfrm>
            <a:off x="3353040" y="1604520"/>
            <a:ext cx="2612160" cy="3976560"/>
          </a:xfrm>
          <a:prstGeom prst="rect">
            <a:avLst/>
          </a:prstGeom>
          <a:noFill/>
          <a:ln>
            <a:noFill/>
          </a:ln>
        </p:spPr>
        <p:style>
          <a:lnRef idx="0">
            <a:scrgbClr r="0" g="0" b="0"/>
          </a:lnRef>
          <a:fillRef idx="0">
            <a:scrgbClr r="0" g="0" b="0"/>
          </a:fillRef>
          <a:effectRef idx="0">
            <a:scrgbClr r="0" g="0" b="0"/>
          </a:effectRef>
          <a:fontRef idx="minor"/>
        </p:style>
      </p:sp>
      <p:pic>
        <p:nvPicPr>
          <p:cNvPr id="169" name="Picture 168"/>
          <p:cNvPicPr/>
          <p:nvPr/>
        </p:nvPicPr>
        <p:blipFill>
          <a:blip r:embed="rId2"/>
          <a:stretch/>
        </p:blipFill>
        <p:spPr>
          <a:xfrm>
            <a:off x="0" y="0"/>
            <a:ext cx="12191760" cy="6857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sp>
      <p:sp>
        <p:nvSpPr>
          <p:cNvPr id="171" name="CustomShape 2"/>
          <p:cNvSpPr/>
          <p:nvPr/>
        </p:nvSpPr>
        <p:spPr>
          <a:xfrm>
            <a:off x="609480" y="1604520"/>
            <a:ext cx="2612160" cy="3976560"/>
          </a:xfrm>
          <a:prstGeom prst="rect">
            <a:avLst/>
          </a:prstGeom>
          <a:noFill/>
          <a:ln>
            <a:noFill/>
          </a:ln>
        </p:spPr>
        <p:style>
          <a:lnRef idx="0">
            <a:scrgbClr r="0" g="0" b="0"/>
          </a:lnRef>
          <a:fillRef idx="0">
            <a:scrgbClr r="0" g="0" b="0"/>
          </a:fillRef>
          <a:effectRef idx="0">
            <a:scrgbClr r="0" g="0" b="0"/>
          </a:effectRef>
          <a:fontRef idx="minor"/>
        </p:style>
      </p:sp>
      <p:sp>
        <p:nvSpPr>
          <p:cNvPr id="172" name="CustomShape 3"/>
          <p:cNvSpPr/>
          <p:nvPr/>
        </p:nvSpPr>
        <p:spPr>
          <a:xfrm>
            <a:off x="3353040" y="1604520"/>
            <a:ext cx="2612160" cy="3976560"/>
          </a:xfrm>
          <a:prstGeom prst="rect">
            <a:avLst/>
          </a:prstGeom>
          <a:noFill/>
          <a:ln>
            <a:noFill/>
          </a:ln>
        </p:spPr>
        <p:style>
          <a:lnRef idx="0">
            <a:scrgbClr r="0" g="0" b="0"/>
          </a:lnRef>
          <a:fillRef idx="0">
            <a:scrgbClr r="0" g="0" b="0"/>
          </a:fillRef>
          <a:effectRef idx="0">
            <a:scrgbClr r="0" g="0" b="0"/>
          </a:effectRef>
          <a:fontRef idx="minor"/>
        </p:style>
      </p:sp>
      <p:pic>
        <p:nvPicPr>
          <p:cNvPr id="173" name="Picture 172"/>
          <p:cNvPicPr/>
          <p:nvPr/>
        </p:nvPicPr>
        <p:blipFill>
          <a:blip r:embed="rId2"/>
          <a:stretch/>
        </p:blipFill>
        <p:spPr>
          <a:xfrm>
            <a:off x="0" y="0"/>
            <a:ext cx="12213720" cy="6857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sp>
      <p:sp>
        <p:nvSpPr>
          <p:cNvPr id="175" name="CustomShape 2"/>
          <p:cNvSpPr/>
          <p:nvPr/>
        </p:nvSpPr>
        <p:spPr>
          <a:xfrm>
            <a:off x="609480" y="1604520"/>
            <a:ext cx="2612160" cy="3976560"/>
          </a:xfrm>
          <a:prstGeom prst="rect">
            <a:avLst/>
          </a:prstGeom>
          <a:noFill/>
          <a:ln>
            <a:noFill/>
          </a:ln>
        </p:spPr>
        <p:style>
          <a:lnRef idx="0">
            <a:scrgbClr r="0" g="0" b="0"/>
          </a:lnRef>
          <a:fillRef idx="0">
            <a:scrgbClr r="0" g="0" b="0"/>
          </a:fillRef>
          <a:effectRef idx="0">
            <a:scrgbClr r="0" g="0" b="0"/>
          </a:effectRef>
          <a:fontRef idx="minor"/>
        </p:style>
      </p:sp>
      <p:sp>
        <p:nvSpPr>
          <p:cNvPr id="176" name="CustomShape 3"/>
          <p:cNvSpPr/>
          <p:nvPr/>
        </p:nvSpPr>
        <p:spPr>
          <a:xfrm>
            <a:off x="3353040" y="1604520"/>
            <a:ext cx="2612160" cy="3976560"/>
          </a:xfrm>
          <a:prstGeom prst="rect">
            <a:avLst/>
          </a:prstGeom>
          <a:noFill/>
          <a:ln>
            <a:noFill/>
          </a:ln>
        </p:spPr>
        <p:style>
          <a:lnRef idx="0">
            <a:scrgbClr r="0" g="0" b="0"/>
          </a:lnRef>
          <a:fillRef idx="0">
            <a:scrgbClr r="0" g="0" b="0"/>
          </a:fillRef>
          <a:effectRef idx="0">
            <a:scrgbClr r="0" g="0" b="0"/>
          </a:effectRef>
          <a:fontRef idx="minor"/>
        </p:style>
      </p:sp>
      <p:pic>
        <p:nvPicPr>
          <p:cNvPr id="177" name="Picture 176"/>
          <p:cNvPicPr/>
          <p:nvPr/>
        </p:nvPicPr>
        <p:blipFill>
          <a:blip r:embed="rId2"/>
          <a:stretch/>
        </p:blipFill>
        <p:spPr>
          <a:xfrm>
            <a:off x="4320" y="10440"/>
            <a:ext cx="12187440" cy="6847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838080" y="365040"/>
            <a:ext cx="10514160" cy="1324080"/>
          </a:xfrm>
          <a:prstGeom prst="rect">
            <a:avLst/>
          </a:prstGeom>
          <a:noFill/>
          <a:ln>
            <a:noFill/>
          </a:ln>
        </p:spPr>
        <p:style>
          <a:lnRef idx="0">
            <a:scrgbClr r="0" g="0" b="0"/>
          </a:lnRef>
          <a:fillRef idx="0">
            <a:scrgbClr r="0" g="0" b="0"/>
          </a:fillRef>
          <a:effectRef idx="0">
            <a:scrgbClr r="0" g="0" b="0"/>
          </a:effectRef>
          <a:fontRef idx="minor"/>
        </p:style>
      </p:sp>
      <p:sp>
        <p:nvSpPr>
          <p:cNvPr id="179" name="CustomShape 2"/>
          <p:cNvSpPr/>
          <p:nvPr/>
        </p:nvSpPr>
        <p:spPr>
          <a:xfrm>
            <a:off x="609480" y="1604520"/>
            <a:ext cx="2612160" cy="3976560"/>
          </a:xfrm>
          <a:prstGeom prst="rect">
            <a:avLst/>
          </a:prstGeom>
          <a:noFill/>
          <a:ln>
            <a:noFill/>
          </a:ln>
        </p:spPr>
        <p:style>
          <a:lnRef idx="0">
            <a:scrgbClr r="0" g="0" b="0"/>
          </a:lnRef>
          <a:fillRef idx="0">
            <a:scrgbClr r="0" g="0" b="0"/>
          </a:fillRef>
          <a:effectRef idx="0">
            <a:scrgbClr r="0" g="0" b="0"/>
          </a:effectRef>
          <a:fontRef idx="minor"/>
        </p:style>
      </p:sp>
      <p:sp>
        <p:nvSpPr>
          <p:cNvPr id="180" name="CustomShape 3"/>
          <p:cNvSpPr/>
          <p:nvPr/>
        </p:nvSpPr>
        <p:spPr>
          <a:xfrm>
            <a:off x="3353040" y="1604520"/>
            <a:ext cx="2612160" cy="3976560"/>
          </a:xfrm>
          <a:prstGeom prst="rect">
            <a:avLst/>
          </a:prstGeom>
          <a:noFill/>
          <a:ln>
            <a:noFill/>
          </a:ln>
        </p:spPr>
        <p:style>
          <a:lnRef idx="0">
            <a:scrgbClr r="0" g="0" b="0"/>
          </a:lnRef>
          <a:fillRef idx="0">
            <a:scrgbClr r="0" g="0" b="0"/>
          </a:fillRef>
          <a:effectRef idx="0">
            <a:scrgbClr r="0" g="0" b="0"/>
          </a:effectRef>
          <a:fontRef idx="minor"/>
        </p:style>
      </p:sp>
      <p:pic>
        <p:nvPicPr>
          <p:cNvPr id="181" name="Picture 180"/>
          <p:cNvPicPr/>
          <p:nvPr/>
        </p:nvPicPr>
        <p:blipFill>
          <a:blip r:embed="rId2"/>
          <a:stretch/>
        </p:blipFill>
        <p:spPr>
          <a:xfrm>
            <a:off x="0" y="0"/>
            <a:ext cx="12191760" cy="6857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769</TotalTime>
  <Words>1120</Words>
  <Application>Microsoft Office PowerPoint</Application>
  <PresentationFormat>Widescreen</PresentationFormat>
  <Paragraphs>62</Paragraphs>
  <Slides>55</Slides>
  <Notes>0</Notes>
  <HiddenSlides>0</HiddenSlides>
  <MMClips>1</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55</vt:i4>
      </vt:variant>
    </vt:vector>
  </HeadingPairs>
  <TitlesOfParts>
    <vt:vector size="65" baseType="lpstr">
      <vt:lpstr>Arial</vt:lpstr>
      <vt:lpstr>Calibri Light</vt:lpstr>
      <vt:lpstr>DejaVu Sans</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Windows User</dc:creator>
  <dc:description/>
  <cp:lastModifiedBy>Windows User</cp:lastModifiedBy>
  <cp:revision>372</cp:revision>
  <dcterms:created xsi:type="dcterms:W3CDTF">2019-09-08T07:21:21Z</dcterms:created>
  <dcterms:modified xsi:type="dcterms:W3CDTF">2019-11-12T09:09:02Z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1</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32</vt:i4>
  </property>
</Properties>
</file>